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32"/>
  </p:notesMasterIdLst>
  <p:handoutMasterIdLst>
    <p:handoutMasterId r:id="rId33"/>
  </p:handoutMasterIdLst>
  <p:sldIdLst>
    <p:sldId id="256" r:id="rId2"/>
    <p:sldId id="257" r:id="rId3"/>
    <p:sldId id="258" r:id="rId4"/>
    <p:sldId id="259" r:id="rId5"/>
    <p:sldId id="260" r:id="rId6"/>
    <p:sldId id="261" r:id="rId7"/>
    <p:sldId id="262" r:id="rId8"/>
    <p:sldId id="263" r:id="rId9"/>
    <p:sldId id="264" r:id="rId10"/>
    <p:sldId id="265" r:id="rId11"/>
    <p:sldId id="266" r:id="rId12"/>
    <p:sldId id="293" r:id="rId13"/>
    <p:sldId id="295" r:id="rId14"/>
    <p:sldId id="296" r:id="rId15"/>
    <p:sldId id="268" r:id="rId16"/>
    <p:sldId id="283" r:id="rId17"/>
    <p:sldId id="270" r:id="rId18"/>
    <p:sldId id="294" r:id="rId19"/>
    <p:sldId id="269" r:id="rId20"/>
    <p:sldId id="284" r:id="rId21"/>
    <p:sldId id="281" r:id="rId22"/>
    <p:sldId id="289" r:id="rId23"/>
    <p:sldId id="290" r:id="rId24"/>
    <p:sldId id="291" r:id="rId25"/>
    <p:sldId id="292" r:id="rId26"/>
    <p:sldId id="276" r:id="rId27"/>
    <p:sldId id="273" r:id="rId28"/>
    <p:sldId id="277" r:id="rId29"/>
    <p:sldId id="275" r:id="rId30"/>
    <p:sldId id="285"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0AAE"/>
    <a:srgbClr val="0664CC"/>
    <a:srgbClr val="FF9600"/>
    <a:srgbClr val="760000"/>
    <a:srgbClr val="FFA3A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91" autoAdjust="0"/>
  </p:normalViewPr>
  <p:slideViewPr>
    <p:cSldViewPr>
      <p:cViewPr varScale="1">
        <p:scale>
          <a:sx n="59" d="100"/>
          <a:sy n="59" d="100"/>
        </p:scale>
        <p:origin x="171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40"/>
    </p:cViewPr>
  </p:sorterViewPr>
  <p:notesViewPr>
    <p:cSldViewPr>
      <p:cViewPr varScale="1">
        <p:scale>
          <a:sx n="49" d="100"/>
          <a:sy n="49" d="100"/>
        </p:scale>
        <p:origin x="-188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FAB4927-882E-4490-B020-B7D67424836A}" type="datetimeFigureOut">
              <a:rPr lang="en-US" smtClean="0"/>
              <a:t>9/11/2017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5A52995-4C0A-4B54-AE8C-5BF560562622}" type="slidenum">
              <a:rPr lang="en-US" smtClean="0"/>
              <a:t>‹#›</a:t>
            </a:fld>
            <a:endParaRPr lang="en-US"/>
          </a:p>
        </p:txBody>
      </p:sp>
    </p:spTree>
    <p:extLst>
      <p:ext uri="{BB962C8B-B14F-4D97-AF65-F5344CB8AC3E}">
        <p14:creationId xmlns:p14="http://schemas.microsoft.com/office/powerpoint/2010/main" val="4186650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3072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3072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08C66D86-B2C3-4F4A-B6D4-8C2E875E0ADC}" type="slidenum">
              <a:rPr lang="en-US"/>
              <a:pPr>
                <a:defRPr/>
              </a:pPr>
              <a:t>‹#›</a:t>
            </a:fld>
            <a:endParaRPr lang="en-US"/>
          </a:p>
        </p:txBody>
      </p:sp>
    </p:spTree>
    <p:extLst>
      <p:ext uri="{BB962C8B-B14F-4D97-AF65-F5344CB8AC3E}">
        <p14:creationId xmlns:p14="http://schemas.microsoft.com/office/powerpoint/2010/main" val="36712149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worqx.com/color/color_systems.ht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worqx.com/color/color_systems.ht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colorsontheweb.com/colorterms.asp"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desktoppub.about.com/od/howcolorworks/ss/Color-Basics-Desktop-Publishing_7.ht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FF1C2F50-FC7F-4450-BE8A-8514024C8FE7}"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DC5283E0-3F5D-4F26-BDB6-C4C6EB69482C}" type="slidenum">
              <a:rPr lang="en-US" smtClean="0"/>
              <a:pPr eaLnBrk="1" hangingPunct="1"/>
              <a:t>10</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E56C72D-B906-4A28-AFEE-EFA2F1ECA734}" type="slidenum">
              <a:rPr lang="en-US" smtClean="0"/>
              <a:pPr eaLnBrk="1" hangingPunct="1"/>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C66D86-B2C3-4F4A-B6D4-8C2E875E0ADC}" type="slidenum">
              <a:rPr lang="en-US" smtClean="0"/>
              <a:pPr>
                <a:defRPr/>
              </a:pPr>
              <a:t>12</a:t>
            </a:fld>
            <a:endParaRPr lang="en-US"/>
          </a:p>
        </p:txBody>
      </p:sp>
    </p:spTree>
    <p:extLst>
      <p:ext uri="{BB962C8B-B14F-4D97-AF65-F5344CB8AC3E}">
        <p14:creationId xmlns:p14="http://schemas.microsoft.com/office/powerpoint/2010/main" val="689174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C66D86-B2C3-4F4A-B6D4-8C2E875E0ADC}" type="slidenum">
              <a:rPr lang="en-US" smtClean="0"/>
              <a:pPr>
                <a:defRPr/>
              </a:pPr>
              <a:t>13</a:t>
            </a:fld>
            <a:endParaRPr lang="en-US"/>
          </a:p>
        </p:txBody>
      </p:sp>
    </p:spTree>
    <p:extLst>
      <p:ext uri="{BB962C8B-B14F-4D97-AF65-F5344CB8AC3E}">
        <p14:creationId xmlns:p14="http://schemas.microsoft.com/office/powerpoint/2010/main" val="4083766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C66D86-B2C3-4F4A-B6D4-8C2E875E0ADC}" type="slidenum">
              <a:rPr lang="en-US" smtClean="0"/>
              <a:pPr>
                <a:defRPr/>
              </a:pPr>
              <a:t>14</a:t>
            </a:fld>
            <a:endParaRPr lang="en-US"/>
          </a:p>
        </p:txBody>
      </p:sp>
    </p:spTree>
    <p:extLst>
      <p:ext uri="{BB962C8B-B14F-4D97-AF65-F5344CB8AC3E}">
        <p14:creationId xmlns:p14="http://schemas.microsoft.com/office/powerpoint/2010/main" val="4279818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6F0EAB6E-FE96-40A1-A9DF-2A762C50C9D9}" type="slidenum">
              <a:rPr lang="en-US" smtClean="0"/>
              <a:pPr eaLnBrk="1" hangingPunct="1"/>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Facilitate a discussion about the shapes used in these designs</a:t>
            </a:r>
            <a:endParaRPr lang="en-US" dirty="0"/>
          </a:p>
        </p:txBody>
      </p:sp>
      <p:sp>
        <p:nvSpPr>
          <p:cNvPr id="4" name="Slide Number Placeholder 3"/>
          <p:cNvSpPr>
            <a:spLocks noGrp="1"/>
          </p:cNvSpPr>
          <p:nvPr>
            <p:ph type="sldNum" sz="quarter" idx="10"/>
          </p:nvPr>
        </p:nvSpPr>
        <p:spPr/>
        <p:txBody>
          <a:bodyPr/>
          <a:lstStyle/>
          <a:p>
            <a:pPr>
              <a:defRPr/>
            </a:pPr>
            <a:fld id="{08C66D86-B2C3-4F4A-B6D4-8C2E875E0ADC}" type="slidenum">
              <a:rPr lang="en-US" smtClean="0"/>
              <a:pPr>
                <a:defRPr/>
              </a:pPr>
              <a:t>16</a:t>
            </a:fld>
            <a:endParaRPr lang="en-US"/>
          </a:p>
        </p:txBody>
      </p:sp>
    </p:spTree>
    <p:extLst>
      <p:ext uri="{BB962C8B-B14F-4D97-AF65-F5344CB8AC3E}">
        <p14:creationId xmlns:p14="http://schemas.microsoft.com/office/powerpoint/2010/main" val="2363445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8604A991-7D3A-4C0F-8592-469214519821}" type="slidenum">
              <a:rPr lang="en-US" smtClean="0"/>
              <a:pPr eaLnBrk="1" hangingPunct="1"/>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8604A991-7D3A-4C0F-8592-469214519821}" type="slidenum">
              <a:rPr lang="en-US" smtClean="0"/>
              <a:pPr eaLnBrk="1" hangingPunct="1"/>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29E10F70-3AF2-4FFA-A252-5B41BD0330D7}" type="slidenum">
              <a:rPr lang="en-US" smtClean="0"/>
              <a:pPr eaLnBrk="1" hangingPunct="1"/>
              <a:t>19</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A3F81882-479E-436F-BB1A-CFA984569C44}" type="slidenum">
              <a:rPr lang="en-US" smtClean="0"/>
              <a:pPr eaLnBrk="1" hangingPunct="1"/>
              <a:t>2</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About.com line examples link url = http://desktoppub.about.com/od/elements/l/aa_lines1.htm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Facilitate a discussion about the</a:t>
            </a:r>
            <a:r>
              <a:rPr lang="en-US" baseline="0" dirty="0" smtClean="0"/>
              <a:t> textures in these examples</a:t>
            </a:r>
            <a:endParaRPr lang="en-US" dirty="0"/>
          </a:p>
        </p:txBody>
      </p:sp>
      <p:sp>
        <p:nvSpPr>
          <p:cNvPr id="4" name="Slide Number Placeholder 3"/>
          <p:cNvSpPr>
            <a:spLocks noGrp="1"/>
          </p:cNvSpPr>
          <p:nvPr>
            <p:ph type="sldNum" sz="quarter" idx="10"/>
          </p:nvPr>
        </p:nvSpPr>
        <p:spPr/>
        <p:txBody>
          <a:bodyPr/>
          <a:lstStyle/>
          <a:p>
            <a:pPr>
              <a:defRPr/>
            </a:pPr>
            <a:fld id="{08C66D86-B2C3-4F4A-B6D4-8C2E875E0ADC}" type="slidenum">
              <a:rPr lang="en-US" smtClean="0"/>
              <a:pPr>
                <a:defRPr/>
              </a:pPr>
              <a:t>20</a:t>
            </a:fld>
            <a:endParaRPr lang="en-US"/>
          </a:p>
        </p:txBody>
      </p:sp>
    </p:spTree>
    <p:extLst>
      <p:ext uri="{BB962C8B-B14F-4D97-AF65-F5344CB8AC3E}">
        <p14:creationId xmlns:p14="http://schemas.microsoft.com/office/powerpoint/2010/main" val="3252894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9AF1EF31-E19C-4051-8F45-E8CC948E3F21}" type="slidenum">
              <a:rPr lang="en-US" smtClean="0"/>
              <a:pPr eaLnBrk="1" hangingPunct="1"/>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C66D86-B2C3-4F4A-B6D4-8C2E875E0ADC}" type="slidenum">
              <a:rPr lang="en-US" smtClean="0"/>
              <a:pPr>
                <a:defRPr/>
              </a:pPr>
              <a:t>22</a:t>
            </a:fld>
            <a:endParaRPr lang="en-US"/>
          </a:p>
        </p:txBody>
      </p:sp>
    </p:spTree>
    <p:extLst>
      <p:ext uri="{BB962C8B-B14F-4D97-AF65-F5344CB8AC3E}">
        <p14:creationId xmlns:p14="http://schemas.microsoft.com/office/powerpoint/2010/main" val="3279422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C66D86-B2C3-4F4A-B6D4-8C2E875E0ADC}" type="slidenum">
              <a:rPr lang="en-US" smtClean="0"/>
              <a:pPr>
                <a:defRPr/>
              </a:pPr>
              <a:t>23</a:t>
            </a:fld>
            <a:endParaRPr lang="en-US"/>
          </a:p>
        </p:txBody>
      </p:sp>
    </p:spTree>
    <p:extLst>
      <p:ext uri="{BB962C8B-B14F-4D97-AF65-F5344CB8AC3E}">
        <p14:creationId xmlns:p14="http://schemas.microsoft.com/office/powerpoint/2010/main" val="2724243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C66D86-B2C3-4F4A-B6D4-8C2E875E0ADC}" type="slidenum">
              <a:rPr lang="en-US" smtClean="0"/>
              <a:pPr>
                <a:defRPr/>
              </a:pPr>
              <a:t>24</a:t>
            </a:fld>
            <a:endParaRPr lang="en-US"/>
          </a:p>
        </p:txBody>
      </p:sp>
    </p:spTree>
    <p:extLst>
      <p:ext uri="{BB962C8B-B14F-4D97-AF65-F5344CB8AC3E}">
        <p14:creationId xmlns:p14="http://schemas.microsoft.com/office/powerpoint/2010/main" val="1939747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C66D86-B2C3-4F4A-B6D4-8C2E875E0ADC}" type="slidenum">
              <a:rPr lang="en-US" smtClean="0"/>
              <a:pPr>
                <a:defRPr/>
              </a:pPr>
              <a:t>25</a:t>
            </a:fld>
            <a:endParaRPr lang="en-US"/>
          </a:p>
        </p:txBody>
      </p:sp>
    </p:spTree>
    <p:extLst>
      <p:ext uri="{BB962C8B-B14F-4D97-AF65-F5344CB8AC3E}">
        <p14:creationId xmlns:p14="http://schemas.microsoft.com/office/powerpoint/2010/main" val="1972110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For more information,</a:t>
            </a:r>
            <a:r>
              <a:rPr lang="en-US" baseline="0" dirty="0" smtClean="0"/>
              <a:t> visit </a:t>
            </a:r>
            <a:r>
              <a:rPr lang="en-US" dirty="0" smtClean="0">
                <a:hlinkClick r:id="rId3"/>
              </a:rPr>
              <a:t>http://www.worqx.com/color/color_systems.htm</a:t>
            </a:r>
            <a:endParaRPr lang="en-US" dirty="0"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6449C8E8-A40B-4113-96D1-0D4A9F8BA5FF}" type="slidenum">
              <a:rPr lang="en-US" smtClean="0"/>
              <a:pPr eaLnBrk="1" hangingPunct="1"/>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A2D1F2D-2937-4707-9CD6-4E43977BA297}" type="slidenum">
              <a:rPr lang="en-US" smtClean="0"/>
              <a:pPr eaLnBrk="1" hangingPunct="1"/>
              <a:t>27</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For more information, visit </a:t>
            </a:r>
            <a:r>
              <a:rPr lang="en-US" dirty="0" smtClean="0">
                <a:hlinkClick r:id="rId3"/>
              </a:rPr>
              <a:t>http://www.worqx.com/color/color_systems.htm</a:t>
            </a: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4C928A26-36BA-4718-8176-9C9DC6945DE9}" type="slidenum">
              <a:rPr lang="en-US" smtClean="0"/>
              <a:pPr eaLnBrk="1" hangingPunct="1"/>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366BFDE7-6302-4B03-9C1B-1549D9987275}" type="slidenum">
              <a:rPr lang="en-US" smtClean="0"/>
              <a:pPr eaLnBrk="1" hangingPunct="1"/>
              <a:t>29</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solidFill>
                  <a:schemeClr val="tx1"/>
                </a:solidFill>
                <a:hlinkClick r:id="rId3"/>
              </a:rPr>
              <a:t>http://www.colorsontheweb.com/colorterms.asp</a:t>
            </a:r>
            <a:endParaRPr lang="en-US" dirty="0" smtClean="0">
              <a:solidFill>
                <a:schemeClr val="tx1"/>
              </a:solidFill>
            </a:endParaRPr>
          </a:p>
          <a:p>
            <a:pPr eaLnBrk="1" hangingPunct="1"/>
            <a:endParaRPr lang="en-US" dirty="0" smtClean="0">
              <a:solidFill>
                <a:schemeClr val="tx1"/>
              </a:solidFill>
            </a:endParaRPr>
          </a:p>
          <a:p>
            <a:pPr eaLnBrk="1" hangingPunct="1"/>
            <a:r>
              <a:rPr lang="en-US" dirty="0" smtClean="0">
                <a:solidFill>
                  <a:schemeClr val="tx1"/>
                </a:solidFill>
                <a:hlinkClick r:id="rId4"/>
              </a:rPr>
              <a:t>http://desktoppub.about.com/od/howcolorworks/ss/Color-Basics-Desktop-Publishing_7.htm</a:t>
            </a:r>
            <a:endParaRPr lang="en-US" dirty="0" smtClean="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49EF3ADD-D0D9-415E-A7AE-E589A89979CA}" type="slidenum">
              <a:rPr lang="en-US" smtClean="0"/>
              <a:pPr eaLnBrk="1" hangingPunct="1"/>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design</a:t>
            </a:r>
            <a:r>
              <a:rPr lang="en-US" baseline="0" dirty="0" smtClean="0"/>
              <a:t> has many examples of the design elements discussed in this PowerPoint.  The teacher may use this slide as a class discussion to review the concepts.</a:t>
            </a:r>
            <a:endParaRPr lang="en-US" dirty="0"/>
          </a:p>
        </p:txBody>
      </p:sp>
      <p:sp>
        <p:nvSpPr>
          <p:cNvPr id="4" name="Slide Number Placeholder 3"/>
          <p:cNvSpPr>
            <a:spLocks noGrp="1"/>
          </p:cNvSpPr>
          <p:nvPr>
            <p:ph type="sldNum" sz="quarter" idx="10"/>
          </p:nvPr>
        </p:nvSpPr>
        <p:spPr/>
        <p:txBody>
          <a:bodyPr/>
          <a:lstStyle/>
          <a:p>
            <a:pPr>
              <a:defRPr/>
            </a:pPr>
            <a:fld id="{08C66D86-B2C3-4F4A-B6D4-8C2E875E0ADC}" type="slidenum">
              <a:rPr lang="en-US" smtClean="0"/>
              <a:pPr>
                <a:defRPr/>
              </a:pPr>
              <a:t>30</a:t>
            </a:fld>
            <a:endParaRPr lang="en-US"/>
          </a:p>
        </p:txBody>
      </p:sp>
    </p:spTree>
    <p:extLst>
      <p:ext uri="{BB962C8B-B14F-4D97-AF65-F5344CB8AC3E}">
        <p14:creationId xmlns:p14="http://schemas.microsoft.com/office/powerpoint/2010/main" val="2677157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F868B863-F4C3-41A4-A01B-611319BD9909}" type="slidenum">
              <a:rPr lang="en-US" smtClean="0"/>
              <a:pPr eaLnBrk="1" hangingPunct="1"/>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4AAFA859-2177-4F27-8C68-BC60B15CAEBD}" type="slidenum">
              <a:rPr lang="en-US" smtClean="0"/>
              <a:pPr eaLnBrk="1" hangingPunct="1"/>
              <a:t>5</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Teacher Note: Lines are being used to connect the terms to the parts of the graphic being described by the text.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A13EB19-A41B-4D19-8D72-FEF5C60514C9}" type="slidenum">
              <a:rPr lang="en-US" smtClean="0"/>
              <a:pPr eaLnBrk="1" hangingPunct="1"/>
              <a:t>6</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3434E3CE-E59B-4DAC-81FD-14BD68F17DD3}" type="slidenum">
              <a:rPr lang="en-US" smtClean="0"/>
              <a:pPr eaLnBrk="1" hangingPunct="1"/>
              <a:t>7</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C24BC780-EF5E-4F16-A3B1-749AEE264EB9}" type="slidenum">
              <a:rPr lang="en-US" smtClean="0"/>
              <a:pPr eaLnBrk="1" hangingPunct="1"/>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668AA6B6-3619-4F0A-990A-550ED6EDFBE1}" type="slidenum">
              <a:rPr lang="en-US" smtClean="0"/>
              <a:pPr eaLnBrk="1" hangingPunct="1"/>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pPr>
              <a:defRPr/>
            </a:pPr>
            <a:endParaRPr lang="en-US" altLang="en-US"/>
          </a:p>
        </p:txBody>
      </p:sp>
      <p:sp>
        <p:nvSpPr>
          <p:cNvPr id="17" name="Footer Placeholder 16"/>
          <p:cNvSpPr>
            <a:spLocks noGrp="1"/>
          </p:cNvSpPr>
          <p:nvPr>
            <p:ph type="ftr" sz="quarter" idx="11"/>
          </p:nvPr>
        </p:nvSpPr>
        <p:spPr>
          <a:xfrm>
            <a:off x="5410200" y="4205288"/>
            <a:ext cx="1295400" cy="457200"/>
          </a:xfrm>
        </p:spPr>
        <p:txBody>
          <a:bodyPr/>
          <a:lstStyle/>
          <a:p>
            <a:pPr>
              <a:defRPr/>
            </a:pPr>
            <a:endParaRPr lang="en-US" alt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57B2DC8A-0F23-46AB-8995-9BCEA686FB3C}" type="slidenum">
              <a:rPr lang="en-US" altLang="en-US" smtClean="0"/>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7D792E9-A033-4284-9083-BEED25C6FC72}"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2790368-EE83-4DF4-B751-C442EB72FC0C}" type="slidenum">
              <a:rPr lang="en-US" altLang="en-US" smtClean="0"/>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7081A19-649A-4FB9-A414-02F883FBD852}" type="slidenum">
              <a:rPr lang="en-US" altLang="en-US"/>
              <a:pPr>
                <a:defRPr/>
              </a:pPr>
              <a:t>‹#›</a:t>
            </a:fld>
            <a:endParaRPr lang="en-US" altLang="en-US"/>
          </a:p>
        </p:txBody>
      </p:sp>
    </p:spTree>
    <p:extLst>
      <p:ext uri="{BB962C8B-B14F-4D97-AF65-F5344CB8AC3E}">
        <p14:creationId xmlns:p14="http://schemas.microsoft.com/office/powerpoint/2010/main" val="2463284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23D75ED-E035-4ED4-9181-680FC8BD0621}" type="slidenum">
              <a:rPr lang="en-US" altLang="en-US"/>
              <a:pPr>
                <a:defRPr/>
              </a:pPr>
              <a:t>‹#›</a:t>
            </a:fld>
            <a:endParaRPr lang="en-US" altLang="en-US"/>
          </a:p>
        </p:txBody>
      </p:sp>
    </p:spTree>
    <p:extLst>
      <p:ext uri="{BB962C8B-B14F-4D97-AF65-F5344CB8AC3E}">
        <p14:creationId xmlns:p14="http://schemas.microsoft.com/office/powerpoint/2010/main" val="340895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2565E6D-4944-40BF-9286-60B0FED0723E}" type="slidenum">
              <a:rPr lang="en-US" altLang="en-US" smtClean="0"/>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F15EE9B-EE1E-49E8-A5FC-1B358C44D4A3}" type="slidenum">
              <a:rPr lang="en-US" altLang="en-US" smtClean="0"/>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913A098-391F-43CD-A5B1-89F40AE795C4}" type="slidenum">
              <a:rPr lang="en-US" altLang="en-US" smtClean="0"/>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defRPr/>
            </a:pPr>
            <a:endParaRPr lang="en-US" altLang="en-US"/>
          </a:p>
        </p:txBody>
      </p:sp>
      <p:sp>
        <p:nvSpPr>
          <p:cNvPr id="27" name="Slide Number Placeholder 26"/>
          <p:cNvSpPr>
            <a:spLocks noGrp="1"/>
          </p:cNvSpPr>
          <p:nvPr>
            <p:ph type="sldNum" sz="quarter" idx="11"/>
          </p:nvPr>
        </p:nvSpPr>
        <p:spPr/>
        <p:txBody>
          <a:bodyPr rtlCol="0"/>
          <a:lstStyle/>
          <a:p>
            <a:pPr>
              <a:defRPr/>
            </a:pPr>
            <a:fld id="{9C6D3727-904B-4BB3-8104-483100474579}" type="slidenum">
              <a:rPr lang="en-US" altLang="en-US" smtClean="0"/>
              <a:pPr>
                <a:defRPr/>
              </a:pPr>
              <a:t>‹#›</a:t>
            </a:fld>
            <a:endParaRPr lang="en-US" altLang="en-US"/>
          </a:p>
        </p:txBody>
      </p:sp>
      <p:sp>
        <p:nvSpPr>
          <p:cNvPr id="28" name="Footer Placeholder 27"/>
          <p:cNvSpPr>
            <a:spLocks noGrp="1"/>
          </p:cNvSpPr>
          <p:nvPr>
            <p:ph type="ftr" sz="quarter" idx="12"/>
          </p:nvPr>
        </p:nvSpPr>
        <p:spPr/>
        <p:txBody>
          <a:bodyPr rtlCol="0"/>
          <a:lstStyle/>
          <a:p>
            <a:pPr>
              <a:defRPr/>
            </a:pPr>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pPr>
              <a:defRPr/>
            </a:pPr>
            <a:endParaRPr lang="en-US" altLang="en-US"/>
          </a:p>
        </p:txBody>
      </p:sp>
      <p:sp>
        <p:nvSpPr>
          <p:cNvPr id="4" name="Footer Placeholder 3"/>
          <p:cNvSpPr>
            <a:spLocks noGrp="1"/>
          </p:cNvSpPr>
          <p:nvPr>
            <p:ph type="ftr" sz="quarter" idx="11"/>
          </p:nvPr>
        </p:nvSpPr>
        <p:spPr>
          <a:xfrm>
            <a:off x="5257800" y="612648"/>
            <a:ext cx="1325880" cy="457200"/>
          </a:xfrm>
        </p:spPr>
        <p:txBody>
          <a:bodyPr/>
          <a:lstStyle/>
          <a:p>
            <a:pPr>
              <a:defRPr/>
            </a:pPr>
            <a:endParaRPr lang="en-US" altLang="en-US"/>
          </a:p>
        </p:txBody>
      </p:sp>
      <p:sp>
        <p:nvSpPr>
          <p:cNvPr id="5" name="Slide Number Placeholder 4"/>
          <p:cNvSpPr>
            <a:spLocks noGrp="1"/>
          </p:cNvSpPr>
          <p:nvPr>
            <p:ph type="sldNum" sz="quarter" idx="12"/>
          </p:nvPr>
        </p:nvSpPr>
        <p:spPr>
          <a:xfrm>
            <a:off x="8174736" y="2272"/>
            <a:ext cx="762000" cy="365760"/>
          </a:xfrm>
        </p:spPr>
        <p:txBody>
          <a:bodyPr/>
          <a:lstStyle/>
          <a:p>
            <a:pPr>
              <a:defRPr/>
            </a:pPr>
            <a:fld id="{E342477A-F007-467A-BAE2-B347A3346945}" type="slidenum">
              <a:rPr lang="en-US" altLang="en-US" smtClean="0"/>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4D463EEC-5694-4B8C-A640-7C0C81A7878C}"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86F2F6FD-DC7F-4476-9EFD-99B8AF1B38CB}" type="slidenum">
              <a:rPr lang="en-US" altLang="en-US" smtClean="0"/>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C16570D5-A946-4102-BC2C-E388E3718A56}" type="slidenum">
              <a:rPr lang="en-US" altLang="en-US" smtClean="0"/>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alt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lt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B5F80126-B775-4F76-A935-4D7DF804A80C}"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gif"/><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tmp"/></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1.tm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File:CMYK_color_swatches.sv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143000"/>
            <a:ext cx="7623175" cy="2286000"/>
          </a:xfrm>
        </p:spPr>
        <p:txBody>
          <a:bodyPr/>
          <a:lstStyle/>
          <a:p>
            <a:pPr eaLnBrk="1" hangingPunct="1"/>
            <a:r>
              <a:rPr lang="en-US" dirty="0" smtClean="0">
                <a:latin typeface="Franklin Gothic Heavy" pitchFamily="34" charset="0"/>
              </a:rPr>
              <a:t>Multiuse Design Elements</a:t>
            </a:r>
            <a:br>
              <a:rPr lang="en-US" dirty="0" smtClean="0">
                <a:latin typeface="Franklin Gothic Heavy" pitchFamily="34" charset="0"/>
              </a:rPr>
            </a:br>
            <a:r>
              <a:rPr lang="en-US" dirty="0" smtClean="0">
                <a:latin typeface="Franklin Gothic Heavy" pitchFamily="34" charset="0"/>
              </a:rPr>
              <a:t/>
            </a:r>
            <a:br>
              <a:rPr lang="en-US" dirty="0" smtClean="0">
                <a:latin typeface="Franklin Gothic Heavy" pitchFamily="34" charset="0"/>
              </a:rPr>
            </a:br>
            <a:r>
              <a:rPr lang="en-US" sz="2400" dirty="0" smtClean="0">
                <a:latin typeface="Franklin Gothic Heavy" pitchFamily="34" charset="0"/>
              </a:rPr>
              <a:t>1.01 </a:t>
            </a:r>
            <a:r>
              <a:rPr lang="en-US" sz="2400" b="1" dirty="0"/>
              <a:t>Understand typography, multiuse design principles and elements.</a:t>
            </a:r>
            <a:r>
              <a:rPr lang="en-US" sz="2400" dirty="0" smtClean="0">
                <a:latin typeface="Franklin Gothic Heavy" pitchFamily="34" charset="0"/>
              </a:rPr>
              <a:t>	</a:t>
            </a:r>
            <a:endParaRPr lang="en-US" dirty="0" smtClean="0">
              <a:latin typeface="Franklin Gothic Heavy"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95860" y="762000"/>
            <a:ext cx="8229600" cy="1066800"/>
          </a:xfrm>
        </p:spPr>
        <p:txBody>
          <a:bodyPr/>
          <a:lstStyle/>
          <a:p>
            <a:pPr eaLnBrk="1" hangingPunct="1"/>
            <a:r>
              <a:rPr lang="en-US" sz="4500" dirty="0" smtClean="0">
                <a:latin typeface="Franklin Gothic Heavy" pitchFamily="34" charset="0"/>
              </a:rPr>
              <a:t>Lines Can Provide</a:t>
            </a:r>
            <a:r>
              <a:rPr lang="en-US" dirty="0" smtClean="0"/>
              <a:t> </a:t>
            </a:r>
            <a:r>
              <a:rPr lang="en-US" sz="4500" dirty="0" smtClean="0">
                <a:latin typeface="Franklin Gothic Heavy" pitchFamily="34" charset="0"/>
              </a:rPr>
              <a:t>Emphasis</a:t>
            </a:r>
          </a:p>
        </p:txBody>
      </p:sp>
      <p:grpSp>
        <p:nvGrpSpPr>
          <p:cNvPr id="12291" name="Group 9"/>
          <p:cNvGrpSpPr>
            <a:grpSpLocks/>
          </p:cNvGrpSpPr>
          <p:nvPr/>
        </p:nvGrpSpPr>
        <p:grpSpPr bwMode="auto">
          <a:xfrm>
            <a:off x="2143125" y="3124200"/>
            <a:ext cx="3429000" cy="457200"/>
            <a:chOff x="1314" y="2304"/>
            <a:chExt cx="2160" cy="288"/>
          </a:xfrm>
        </p:grpSpPr>
        <p:sp>
          <p:nvSpPr>
            <p:cNvPr id="12297" name="Text Box 6"/>
            <p:cNvSpPr txBox="1">
              <a:spLocks noChangeArrowheads="1"/>
            </p:cNvSpPr>
            <p:nvPr/>
          </p:nvSpPr>
          <p:spPr bwMode="auto">
            <a:xfrm>
              <a:off x="1314" y="2304"/>
              <a:ext cx="21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t>Magazine Article Title</a:t>
              </a:r>
            </a:p>
          </p:txBody>
        </p:sp>
        <p:sp>
          <p:nvSpPr>
            <p:cNvPr id="12298" name="Line 7"/>
            <p:cNvSpPr>
              <a:spLocks noChangeShapeType="1"/>
            </p:cNvSpPr>
            <p:nvPr/>
          </p:nvSpPr>
          <p:spPr bwMode="auto">
            <a:xfrm>
              <a:off x="1344" y="2592"/>
              <a:ext cx="201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9" name="Line 8"/>
            <p:cNvSpPr>
              <a:spLocks noChangeShapeType="1"/>
            </p:cNvSpPr>
            <p:nvPr/>
          </p:nvSpPr>
          <p:spPr bwMode="auto">
            <a:xfrm>
              <a:off x="1344" y="2304"/>
              <a:ext cx="20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293" name="Group 15"/>
          <p:cNvGrpSpPr>
            <a:grpSpLocks/>
          </p:cNvGrpSpPr>
          <p:nvPr/>
        </p:nvGrpSpPr>
        <p:grpSpPr bwMode="auto">
          <a:xfrm>
            <a:off x="504825" y="4495800"/>
            <a:ext cx="7175500" cy="762000"/>
            <a:chOff x="318" y="2832"/>
            <a:chExt cx="4520" cy="480"/>
          </a:xfrm>
        </p:grpSpPr>
        <p:sp>
          <p:nvSpPr>
            <p:cNvPr id="12294" name="Text Box 12"/>
            <p:cNvSpPr txBox="1">
              <a:spLocks noChangeArrowheads="1"/>
            </p:cNvSpPr>
            <p:nvPr/>
          </p:nvSpPr>
          <p:spPr bwMode="auto">
            <a:xfrm>
              <a:off x="1152" y="2832"/>
              <a:ext cx="321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400" b="1"/>
                <a:t>Newspaper Title</a:t>
              </a:r>
            </a:p>
          </p:txBody>
        </p:sp>
        <p:sp>
          <p:nvSpPr>
            <p:cNvPr id="12295" name="Line 13"/>
            <p:cNvSpPr>
              <a:spLocks noChangeShapeType="1"/>
            </p:cNvSpPr>
            <p:nvPr/>
          </p:nvSpPr>
          <p:spPr bwMode="auto">
            <a:xfrm>
              <a:off x="318" y="3072"/>
              <a:ext cx="864" cy="0"/>
            </a:xfrm>
            <a:prstGeom prst="line">
              <a:avLst/>
            </a:prstGeom>
            <a:noFill/>
            <a:ln w="381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6" name="Line 14"/>
            <p:cNvSpPr>
              <a:spLocks noChangeShapeType="1"/>
            </p:cNvSpPr>
            <p:nvPr/>
          </p:nvSpPr>
          <p:spPr bwMode="auto">
            <a:xfrm>
              <a:off x="3974" y="3082"/>
              <a:ext cx="864" cy="0"/>
            </a:xfrm>
            <a:prstGeom prst="line">
              <a:avLst/>
            </a:prstGeom>
            <a:noFill/>
            <a:ln w="381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533400"/>
            <a:ext cx="8229600" cy="1066800"/>
          </a:xfrm>
        </p:spPr>
        <p:txBody>
          <a:bodyPr/>
          <a:lstStyle/>
          <a:p>
            <a:pPr eaLnBrk="1" hangingPunct="1"/>
            <a:r>
              <a:rPr lang="en-US" sz="4500" dirty="0" smtClean="0">
                <a:latin typeface="Franklin Gothic Heavy" pitchFamily="34" charset="0"/>
              </a:rPr>
              <a:t>Lines Can Provide</a:t>
            </a:r>
            <a:r>
              <a:rPr lang="en-US" dirty="0" smtClean="0"/>
              <a:t> </a:t>
            </a:r>
            <a:r>
              <a:rPr lang="en-US" sz="4500" dirty="0" smtClean="0">
                <a:latin typeface="Franklin Gothic Heavy" pitchFamily="34" charset="0"/>
              </a:rPr>
              <a:t>a Frame</a:t>
            </a:r>
          </a:p>
        </p:txBody>
      </p:sp>
      <p:grpSp>
        <p:nvGrpSpPr>
          <p:cNvPr id="13315" name="Group 9"/>
          <p:cNvGrpSpPr>
            <a:grpSpLocks/>
          </p:cNvGrpSpPr>
          <p:nvPr/>
        </p:nvGrpSpPr>
        <p:grpSpPr bwMode="auto">
          <a:xfrm>
            <a:off x="1219200" y="1371600"/>
            <a:ext cx="6370638" cy="4002088"/>
            <a:chOff x="768" y="864"/>
            <a:chExt cx="4013" cy="2521"/>
          </a:xfrm>
        </p:grpSpPr>
        <p:pic>
          <p:nvPicPr>
            <p:cNvPr id="13316" name="Picture 5" descr="j01858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 y="1680"/>
              <a:ext cx="862" cy="115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6" descr="j00787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2" y="864"/>
              <a:ext cx="1709" cy="252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8" name="Line 7"/>
            <p:cNvSpPr>
              <a:spLocks noChangeShapeType="1"/>
            </p:cNvSpPr>
            <p:nvPr/>
          </p:nvSpPr>
          <p:spPr bwMode="auto">
            <a:xfrm flipV="1">
              <a:off x="768" y="2400"/>
              <a:ext cx="288" cy="144"/>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9" name="Line 8"/>
            <p:cNvSpPr>
              <a:spLocks noChangeShapeType="1"/>
            </p:cNvSpPr>
            <p:nvPr/>
          </p:nvSpPr>
          <p:spPr bwMode="auto">
            <a:xfrm flipV="1">
              <a:off x="2688" y="2832"/>
              <a:ext cx="336" cy="144"/>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Space</a:t>
            </a:r>
            <a:endParaRPr lang="en-US" dirty="0"/>
          </a:p>
        </p:txBody>
      </p:sp>
      <p:sp>
        <p:nvSpPr>
          <p:cNvPr id="3" name="Content Placeholder 2"/>
          <p:cNvSpPr>
            <a:spLocks noGrp="1"/>
          </p:cNvSpPr>
          <p:nvPr>
            <p:ph idx="1"/>
          </p:nvPr>
        </p:nvSpPr>
        <p:spPr>
          <a:xfrm>
            <a:off x="457200" y="1676400"/>
            <a:ext cx="8229600" cy="4325112"/>
          </a:xfrm>
        </p:spPr>
        <p:txBody>
          <a:bodyPr/>
          <a:lstStyle/>
          <a:p>
            <a:r>
              <a:rPr lang="en-US" dirty="0" smtClean="0">
                <a:latin typeface="Arial" panose="020B0604020202020204" pitchFamily="34" charset="0"/>
                <a:cs typeface="Arial" panose="020B0604020202020204" pitchFamily="34" charset="0"/>
              </a:rPr>
              <a:t>Positive </a:t>
            </a:r>
            <a:r>
              <a:rPr lang="en-US" dirty="0">
                <a:latin typeface="Arial" panose="020B0604020202020204" pitchFamily="34" charset="0"/>
                <a:cs typeface="Arial" panose="020B0604020202020204" pitchFamily="34" charset="0"/>
              </a:rPr>
              <a:t>Space – length, width, and depth of objects</a:t>
            </a:r>
            <a:endParaRPr lang="en-US" sz="32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Negative Space – “white </a:t>
            </a:r>
            <a:r>
              <a:rPr lang="en-US" dirty="0" smtClean="0">
                <a:latin typeface="Arial" panose="020B0604020202020204" pitchFamily="34" charset="0"/>
                <a:cs typeface="Arial" panose="020B0604020202020204" pitchFamily="34" charset="0"/>
              </a:rPr>
              <a:t>space”</a:t>
            </a:r>
          </a:p>
          <a:p>
            <a:pPr lvl="1"/>
            <a:r>
              <a:rPr lang="en-US" dirty="0" smtClean="0">
                <a:solidFill>
                  <a:schemeClr val="tx1"/>
                </a:solidFill>
                <a:latin typeface="Arial" panose="020B0604020202020204" pitchFamily="34" charset="0"/>
                <a:cs typeface="Arial" panose="020B0604020202020204" pitchFamily="34" charset="0"/>
              </a:rPr>
              <a:t>the </a:t>
            </a:r>
            <a:r>
              <a:rPr lang="en-US" dirty="0">
                <a:solidFill>
                  <a:schemeClr val="tx1"/>
                </a:solidFill>
                <a:latin typeface="Arial" panose="020B0604020202020204" pitchFamily="34" charset="0"/>
                <a:cs typeface="Arial" panose="020B0604020202020204" pitchFamily="34" charset="0"/>
              </a:rPr>
              <a:t>distance between </a:t>
            </a:r>
            <a:r>
              <a:rPr lang="en-US" dirty="0" smtClean="0">
                <a:solidFill>
                  <a:schemeClr val="tx1"/>
                </a:solidFill>
                <a:latin typeface="Arial" panose="020B0604020202020204" pitchFamily="34" charset="0"/>
                <a:cs typeface="Arial" panose="020B0604020202020204" pitchFamily="34" charset="0"/>
              </a:rPr>
              <a:t>objects</a:t>
            </a:r>
          </a:p>
          <a:p>
            <a:pPr lvl="1"/>
            <a:r>
              <a:rPr lang="en-US" dirty="0" smtClean="0">
                <a:solidFill>
                  <a:schemeClr val="tx1"/>
                </a:solidFill>
                <a:latin typeface="Arial" panose="020B0604020202020204" pitchFamily="34" charset="0"/>
                <a:cs typeface="Arial" panose="020B0604020202020204" pitchFamily="34" charset="0"/>
              </a:rPr>
              <a:t>Necessary to avoid clutter;  gives </a:t>
            </a:r>
            <a:r>
              <a:rPr lang="en-US" dirty="0">
                <a:solidFill>
                  <a:schemeClr val="tx1"/>
                </a:solidFill>
                <a:latin typeface="Arial" panose="020B0604020202020204" pitchFamily="34" charset="0"/>
                <a:cs typeface="Arial" panose="020B0604020202020204" pitchFamily="34" charset="0"/>
              </a:rPr>
              <a:t>a design breathing room</a:t>
            </a:r>
            <a:endParaRPr lang="en-US" sz="3000" dirty="0">
              <a:solidFill>
                <a:schemeClr val="tx1"/>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Two shapes on a page are positive space.  The space between them is negative space.</a:t>
            </a:r>
            <a:endParaRPr lang="en-US" sz="3200" dirty="0">
              <a:latin typeface="Arial" panose="020B0604020202020204" pitchFamily="34" charset="0"/>
              <a:cs typeface="Arial" panose="020B0604020202020204" pitchFamily="34" charset="0"/>
            </a:endParaRPr>
          </a:p>
          <a:p>
            <a:endParaRPr lang="en-US"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1504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696200" cy="1143000"/>
          </a:xfrm>
        </p:spPr>
        <p:txBody>
          <a:bodyPr/>
          <a:lstStyle/>
          <a:p>
            <a:r>
              <a:rPr lang="en-US" sz="4800" dirty="0" smtClean="0"/>
              <a:t>Examples of space</a:t>
            </a:r>
            <a:endParaRPr lang="en-US" sz="4800" dirty="0"/>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124" name="Picture 4" descr="http://studentpress.org/acp/winners/image/adv09_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4169547" cy="48807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6" name="Picture 6" descr="http://wearestorytellers.typepad.com/.a/6a00e54feb614988330115712fe697970b-800w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524000"/>
            <a:ext cx="3429000" cy="342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8" name="Picture 8" descr="http://leadershipnow.com/leadingblog/images/whitespa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5254019"/>
            <a:ext cx="1905000" cy="1143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202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a:xfrm>
            <a:off x="342900" y="381000"/>
            <a:ext cx="8229600" cy="1139825"/>
          </a:xfrm>
        </p:spPr>
        <p:txBody>
          <a:bodyPr/>
          <a:lstStyle/>
          <a:p>
            <a:r>
              <a:rPr lang="en-US" dirty="0" smtClean="0"/>
              <a:t>Space improves readability</a:t>
            </a:r>
          </a:p>
        </p:txBody>
      </p:sp>
      <p:sp>
        <p:nvSpPr>
          <p:cNvPr id="70659" name="Rectangle 3"/>
          <p:cNvSpPr>
            <a:spLocks noGrp="1"/>
          </p:cNvSpPr>
          <p:nvPr>
            <p:ph type="body" sz="half" idx="1"/>
          </p:nvPr>
        </p:nvSpPr>
        <p:spPr/>
        <p:txBody>
          <a:bodyPr/>
          <a:lstStyle/>
          <a:p>
            <a:endParaRPr lang="en-US" dirty="0" smtClean="0"/>
          </a:p>
        </p:txBody>
      </p:sp>
      <p:pic>
        <p:nvPicPr>
          <p:cNvPr id="4098" name="Picture 2" descr="http://rapid-elearning-blog.s3.amazonaws.com/0312/13-whitespa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26324"/>
            <a:ext cx="6934201" cy="3370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667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9750" y="609600"/>
            <a:ext cx="8229600" cy="1066800"/>
          </a:xfrm>
        </p:spPr>
        <p:txBody>
          <a:bodyPr/>
          <a:lstStyle/>
          <a:p>
            <a:pPr eaLnBrk="1" hangingPunct="1"/>
            <a:r>
              <a:rPr lang="en-US" sz="4500" dirty="0" smtClean="0">
                <a:latin typeface="Franklin Gothic Heavy" pitchFamily="34" charset="0"/>
              </a:rPr>
              <a:t>Shapes</a:t>
            </a:r>
          </a:p>
        </p:txBody>
      </p:sp>
      <p:sp>
        <p:nvSpPr>
          <p:cNvPr id="14339" name="Rectangle 3"/>
          <p:cNvSpPr>
            <a:spLocks noGrp="1" noChangeArrowheads="1"/>
          </p:cNvSpPr>
          <p:nvPr>
            <p:ph idx="1"/>
          </p:nvPr>
        </p:nvSpPr>
        <p:spPr>
          <a:xfrm>
            <a:off x="507666" y="1676400"/>
            <a:ext cx="8229600" cy="4530725"/>
          </a:xfrm>
        </p:spPr>
        <p:txBody>
          <a:bodyPr/>
          <a:lstStyle/>
          <a:p>
            <a:pPr eaLnBrk="1" hangingPunct="1">
              <a:lnSpc>
                <a:spcPct val="90000"/>
              </a:lnSpc>
            </a:pPr>
            <a:r>
              <a:rPr lang="en-US" sz="2600" dirty="0" smtClean="0">
                <a:latin typeface="Arial" panose="020B0604020202020204" pitchFamily="34" charset="0"/>
                <a:cs typeface="Arial" panose="020B0604020202020204" pitchFamily="34" charset="0"/>
              </a:rPr>
              <a:t>2-dimensional space</a:t>
            </a:r>
          </a:p>
          <a:p>
            <a:pPr eaLnBrk="1" hangingPunct="1">
              <a:lnSpc>
                <a:spcPct val="90000"/>
              </a:lnSpc>
            </a:pPr>
            <a:r>
              <a:rPr lang="en-US" sz="2600" dirty="0" smtClean="0">
                <a:latin typeface="Arial" panose="020B0604020202020204" pitchFamily="34" charset="0"/>
                <a:cs typeface="Arial" panose="020B0604020202020204" pitchFamily="34" charset="0"/>
              </a:rPr>
              <a:t>Enhances a publication</a:t>
            </a:r>
          </a:p>
          <a:p>
            <a:pPr eaLnBrk="1" hangingPunct="1">
              <a:lnSpc>
                <a:spcPct val="90000"/>
              </a:lnSpc>
            </a:pPr>
            <a:r>
              <a:rPr lang="en-US" sz="2600" dirty="0" smtClean="0">
                <a:latin typeface="Arial" panose="020B0604020202020204" pitchFamily="34" charset="0"/>
                <a:cs typeface="Arial" panose="020B0604020202020204" pitchFamily="34" charset="0"/>
              </a:rPr>
              <a:t>Shapes can be:</a:t>
            </a:r>
          </a:p>
          <a:p>
            <a:pPr lvl="1" eaLnBrk="1" hangingPunct="1">
              <a:lnSpc>
                <a:spcPct val="90000"/>
              </a:lnSpc>
            </a:pPr>
            <a:r>
              <a:rPr lang="en-US" sz="2200" dirty="0" smtClean="0">
                <a:solidFill>
                  <a:schemeClr val="tx1"/>
                </a:solidFill>
                <a:latin typeface="Arial" panose="020B0604020202020204" pitchFamily="34" charset="0"/>
                <a:cs typeface="Arial" panose="020B0604020202020204" pitchFamily="34" charset="0"/>
              </a:rPr>
              <a:t>Geometric  – triangles, squares, circles.</a:t>
            </a:r>
          </a:p>
          <a:p>
            <a:pPr lvl="1" eaLnBrk="1" hangingPunct="1">
              <a:lnSpc>
                <a:spcPct val="90000"/>
              </a:lnSpc>
            </a:pPr>
            <a:r>
              <a:rPr lang="en-US" sz="2200" dirty="0" smtClean="0">
                <a:solidFill>
                  <a:schemeClr val="tx1"/>
                </a:solidFill>
                <a:latin typeface="Arial" panose="020B0604020202020204" pitchFamily="34" charset="0"/>
                <a:cs typeface="Arial" panose="020B0604020202020204" pitchFamily="34" charset="0"/>
              </a:rPr>
              <a:t>Organic – natural or man-made shapes</a:t>
            </a:r>
          </a:p>
          <a:p>
            <a:pPr lvl="2">
              <a:lnSpc>
                <a:spcPct val="90000"/>
              </a:lnSpc>
            </a:pPr>
            <a:r>
              <a:rPr lang="en-US" sz="2000" dirty="0" smtClean="0">
                <a:solidFill>
                  <a:schemeClr val="tx1"/>
                </a:solidFill>
                <a:latin typeface="Arial" panose="020B0604020202020204" pitchFamily="34" charset="0"/>
                <a:cs typeface="Arial" panose="020B0604020202020204" pitchFamily="34" charset="0"/>
              </a:rPr>
              <a:t>leaves, flowers, cars</a:t>
            </a:r>
          </a:p>
          <a:p>
            <a:pPr lvl="1" eaLnBrk="1" hangingPunct="1">
              <a:lnSpc>
                <a:spcPct val="90000"/>
              </a:lnSpc>
            </a:pPr>
            <a:r>
              <a:rPr lang="en-US" sz="2200" dirty="0" smtClean="0">
                <a:solidFill>
                  <a:schemeClr val="tx1"/>
                </a:solidFill>
                <a:latin typeface="Arial" panose="020B0604020202020204" pitchFamily="34" charset="0"/>
                <a:cs typeface="Arial" panose="020B0604020202020204" pitchFamily="34" charset="0"/>
              </a:rPr>
              <a:t>Abstract – a blend of both</a:t>
            </a:r>
          </a:p>
          <a:p>
            <a:pPr eaLnBrk="1" hangingPunct="1">
              <a:lnSpc>
                <a:spcPct val="90000"/>
              </a:lnSpc>
            </a:pPr>
            <a:endParaRPr lang="en-US" sz="2600" dirty="0" smtClean="0"/>
          </a:p>
        </p:txBody>
      </p:sp>
      <p:pic>
        <p:nvPicPr>
          <p:cNvPr id="14340" name="Picture 5" descr="j01961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1676400"/>
            <a:ext cx="145415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j02289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76111">
            <a:off x="6086019" y="3894358"/>
            <a:ext cx="181292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ehance.vo.llnwd.net/profiles18/542482/projects/1789044/ba43603cac13127ea5876e9732dbe1e8.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04801"/>
            <a:ext cx="2460000" cy="3124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vinniepearce.typepad.com/.a/6a00e55030e64888330134876c8545970c-800w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1999" y="457200"/>
            <a:ext cx="3105150" cy="3105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nternetbrothers.com/img/cclogo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721" y="3733799"/>
            <a:ext cx="3079479" cy="29805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www.celedy.com/feature_images/TextWrapSampl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733800"/>
            <a:ext cx="3308666" cy="3088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159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609600"/>
            <a:ext cx="8229600" cy="1066800"/>
          </a:xfrm>
        </p:spPr>
        <p:txBody>
          <a:bodyPr/>
          <a:lstStyle/>
          <a:p>
            <a:pPr eaLnBrk="1" hangingPunct="1"/>
            <a:r>
              <a:rPr lang="en-US" sz="4500" dirty="0" smtClean="0">
                <a:latin typeface="Franklin Gothic Heavy" pitchFamily="34" charset="0"/>
              </a:rPr>
              <a:t>Form</a:t>
            </a:r>
          </a:p>
        </p:txBody>
      </p:sp>
      <p:sp>
        <p:nvSpPr>
          <p:cNvPr id="16387" name="Rectangle 3"/>
          <p:cNvSpPr>
            <a:spLocks noGrp="1" noChangeArrowheads="1"/>
          </p:cNvSpPr>
          <p:nvPr>
            <p:ph idx="1"/>
          </p:nvPr>
        </p:nvSpPr>
        <p:spPr>
          <a:xfrm>
            <a:off x="381000" y="1630362"/>
            <a:ext cx="4114800" cy="4530725"/>
          </a:xfrm>
        </p:spPr>
        <p:txBody>
          <a:bodyPr/>
          <a:lstStyle/>
          <a:p>
            <a:pPr eaLnBrk="1" hangingPunct="1"/>
            <a:r>
              <a:rPr lang="en-US" dirty="0" smtClean="0">
                <a:latin typeface="Arial" panose="020B0604020202020204" pitchFamily="34" charset="0"/>
                <a:cs typeface="Arial" panose="020B0604020202020204" pitchFamily="34" charset="0"/>
              </a:rPr>
              <a:t>3-dimensional space added to objects by the addition of shadows, tone, or color transitions</a:t>
            </a:r>
          </a:p>
        </p:txBody>
      </p:sp>
      <p:pic>
        <p:nvPicPr>
          <p:cNvPr id="2050" name="Picture 2" descr="http://labs.blogs.com/photos/uncategorized/2008/02/07/holopha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295400"/>
            <a:ext cx="2971800" cy="1447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3922931"/>
            <a:ext cx="6030167" cy="2353004"/>
          </a:xfrm>
          <a:prstGeom prst="rect">
            <a:avLst/>
          </a:prstGeom>
        </p:spPr>
      </p:pic>
      <p:sp>
        <p:nvSpPr>
          <p:cNvPr id="3" name="TextBox 2"/>
          <p:cNvSpPr txBox="1"/>
          <p:nvPr/>
        </p:nvSpPr>
        <p:spPr>
          <a:xfrm>
            <a:off x="5334000" y="3020669"/>
            <a:ext cx="2971800" cy="646331"/>
          </a:xfrm>
          <a:prstGeom prst="rect">
            <a:avLst/>
          </a:prstGeom>
          <a:noFill/>
        </p:spPr>
        <p:txBody>
          <a:bodyPr wrap="square" rtlCol="0">
            <a:spAutoFit/>
          </a:bodyPr>
          <a:lstStyle/>
          <a:p>
            <a:pPr algn="ctr"/>
            <a:r>
              <a:rPr lang="en-US" dirty="0" smtClean="0"/>
              <a:t>3-D space because of shadow added</a:t>
            </a:r>
            <a:endParaRPr lang="en-US" dirty="0"/>
          </a:p>
        </p:txBody>
      </p:sp>
      <p:sp>
        <p:nvSpPr>
          <p:cNvPr id="11" name="TextBox 10"/>
          <p:cNvSpPr txBox="1"/>
          <p:nvPr/>
        </p:nvSpPr>
        <p:spPr>
          <a:xfrm>
            <a:off x="1491083" y="6211669"/>
            <a:ext cx="5986884" cy="369332"/>
          </a:xfrm>
          <a:prstGeom prst="rect">
            <a:avLst/>
          </a:prstGeom>
          <a:noFill/>
        </p:spPr>
        <p:txBody>
          <a:bodyPr wrap="square" rtlCol="0">
            <a:spAutoFit/>
          </a:bodyPr>
          <a:lstStyle/>
          <a:p>
            <a:r>
              <a:rPr lang="en-US" dirty="0"/>
              <a:t> </a:t>
            </a:r>
            <a:r>
              <a:rPr lang="en-US" dirty="0" smtClean="0"/>
              <a:t>        2-D Shape                                         3-D Form</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609600"/>
            <a:ext cx="8229600" cy="1066800"/>
          </a:xfrm>
        </p:spPr>
        <p:txBody>
          <a:bodyPr/>
          <a:lstStyle/>
          <a:p>
            <a:pPr eaLnBrk="1" hangingPunct="1"/>
            <a:r>
              <a:rPr lang="en-US" sz="4500" dirty="0" smtClean="0">
                <a:latin typeface="Franklin Gothic Heavy" pitchFamily="34" charset="0"/>
              </a:rPr>
              <a:t>Mass</a:t>
            </a:r>
          </a:p>
        </p:txBody>
      </p:sp>
      <p:sp>
        <p:nvSpPr>
          <p:cNvPr id="16387" name="Rectangle 3"/>
          <p:cNvSpPr>
            <a:spLocks noGrp="1" noChangeArrowheads="1"/>
          </p:cNvSpPr>
          <p:nvPr>
            <p:ph idx="1"/>
          </p:nvPr>
        </p:nvSpPr>
        <p:spPr>
          <a:xfrm>
            <a:off x="381000" y="1630362"/>
            <a:ext cx="8534400" cy="4530725"/>
          </a:xfrm>
        </p:spPr>
        <p:txBody>
          <a:bodyPr/>
          <a:lstStyle/>
          <a:p>
            <a:pPr eaLnBrk="1" hangingPunct="1"/>
            <a:r>
              <a:rPr lang="en-US" dirty="0" smtClean="0">
                <a:latin typeface="Arial" panose="020B0604020202020204" pitchFamily="34" charset="0"/>
                <a:cs typeface="Arial" panose="020B0604020202020204" pitchFamily="34" charset="0"/>
              </a:rPr>
              <a:t>The size or amount of space taken up by an element.</a:t>
            </a:r>
          </a:p>
          <a:p>
            <a:pPr eaLnBrk="1" hangingPunct="1"/>
            <a:r>
              <a:rPr lang="en-US" dirty="0" smtClean="0">
                <a:latin typeface="Arial" panose="020B0604020202020204" pitchFamily="34" charset="0"/>
                <a:cs typeface="Arial" panose="020B0604020202020204" pitchFamily="34" charset="0"/>
              </a:rPr>
              <a:t>Used for emphasis</a:t>
            </a:r>
          </a:p>
        </p:txBody>
      </p:sp>
      <p:sp>
        <p:nvSpPr>
          <p:cNvPr id="16388" name="WordArt 4"/>
          <p:cNvSpPr>
            <a:spLocks noChangeArrowheads="1" noChangeShapeType="1" noTextEdit="1"/>
          </p:cNvSpPr>
          <p:nvPr/>
        </p:nvSpPr>
        <p:spPr bwMode="auto">
          <a:xfrm>
            <a:off x="1503556" y="3200400"/>
            <a:ext cx="1828800" cy="1028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CCCC"/>
                </a:solidFill>
                <a:latin typeface="Arial Black"/>
              </a:rPr>
              <a:t>Mass</a:t>
            </a:r>
          </a:p>
        </p:txBody>
      </p:sp>
      <p:sp>
        <p:nvSpPr>
          <p:cNvPr id="16389" name="WordArt 5"/>
          <p:cNvSpPr>
            <a:spLocks noChangeArrowheads="1" noChangeShapeType="1" noTextEdit="1"/>
          </p:cNvSpPr>
          <p:nvPr/>
        </p:nvSpPr>
        <p:spPr bwMode="auto">
          <a:xfrm>
            <a:off x="4170556" y="3619500"/>
            <a:ext cx="1295400" cy="5715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Impact"/>
              </a:rPr>
              <a:t>Mass</a:t>
            </a:r>
          </a:p>
        </p:txBody>
      </p:sp>
      <p:sp>
        <p:nvSpPr>
          <p:cNvPr id="16390" name="WordArt 6"/>
          <p:cNvSpPr>
            <a:spLocks noChangeArrowheads="1" noChangeShapeType="1" noTextEdit="1"/>
          </p:cNvSpPr>
          <p:nvPr/>
        </p:nvSpPr>
        <p:spPr bwMode="auto">
          <a:xfrm>
            <a:off x="6227956" y="3638550"/>
            <a:ext cx="923925" cy="5143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CC00"/>
                </a:solidFill>
                <a:latin typeface="Baskerville Old Face"/>
              </a:rPr>
              <a:t>Mass</a:t>
            </a:r>
          </a:p>
        </p:txBody>
      </p:sp>
      <p:pic>
        <p:nvPicPr>
          <p:cNvPr id="2050" name="Picture 2" descr="http://labs.blogs.com/photos/uncategorized/2008/02/07/holopha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146" y="4661209"/>
            <a:ext cx="2971800" cy="1447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953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descr="Woven mat"/>
          <p:cNvSpPr>
            <a:spLocks noChangeArrowheads="1"/>
          </p:cNvSpPr>
          <p:nvPr/>
        </p:nvSpPr>
        <p:spPr bwMode="auto">
          <a:xfrm>
            <a:off x="533400" y="1239253"/>
            <a:ext cx="8229600" cy="4267200"/>
          </a:xfrm>
          <a:prstGeom prst="rect">
            <a:avLst/>
          </a:prstGeom>
          <a:blipFill dpi="0" rotWithShape="1">
            <a:blip r:embed="rId3">
              <a:alphaModFix amt="56000"/>
            </a:blip>
            <a:srcRect/>
            <a:tile tx="0" ty="0" sx="100000" sy="100000" flip="none" algn="tl"/>
          </a:blipFill>
          <a:ln w="9525">
            <a:solidFill>
              <a:schemeClr val="tx1"/>
            </a:solidFill>
            <a:miter lim="800000"/>
            <a:headEnd/>
            <a:tailEnd/>
          </a:ln>
        </p:spPr>
        <p:txBody>
          <a:bodyPr wrap="none" anchor="ctr"/>
          <a:lstStyle/>
          <a:p>
            <a:endParaRPr lang="en-US"/>
          </a:p>
        </p:txBody>
      </p:sp>
      <p:sp>
        <p:nvSpPr>
          <p:cNvPr id="17411" name="Rectangle 2"/>
          <p:cNvSpPr>
            <a:spLocks noGrp="1" noChangeArrowheads="1"/>
          </p:cNvSpPr>
          <p:nvPr>
            <p:ph type="title"/>
          </p:nvPr>
        </p:nvSpPr>
        <p:spPr>
          <a:xfrm>
            <a:off x="457200" y="304800"/>
            <a:ext cx="8229600" cy="1139825"/>
          </a:xfrm>
        </p:spPr>
        <p:txBody>
          <a:bodyPr/>
          <a:lstStyle/>
          <a:p>
            <a:pPr eaLnBrk="1" hangingPunct="1"/>
            <a:r>
              <a:rPr lang="en-US" sz="4500" dirty="0" smtClean="0">
                <a:latin typeface="Franklin Gothic Heavy" pitchFamily="34" charset="0"/>
              </a:rPr>
              <a:t>Texture</a:t>
            </a:r>
          </a:p>
        </p:txBody>
      </p:sp>
      <p:sp>
        <p:nvSpPr>
          <p:cNvPr id="17412" name="Rectangle 3"/>
          <p:cNvSpPr>
            <a:spLocks noGrp="1" noChangeArrowheads="1"/>
          </p:cNvSpPr>
          <p:nvPr>
            <p:ph idx="1"/>
          </p:nvPr>
        </p:nvSpPr>
        <p:spPr>
          <a:xfrm>
            <a:off x="533400" y="1524000"/>
            <a:ext cx="8229600" cy="3810000"/>
          </a:xfrm>
        </p:spPr>
        <p:txBody>
          <a:bodyPr/>
          <a:lstStyle/>
          <a:p>
            <a:pPr eaLnBrk="1" hangingPunct="1"/>
            <a:r>
              <a:rPr lang="en-US" dirty="0" smtClean="0">
                <a:latin typeface="Arial" panose="020B0604020202020204" pitchFamily="34" charset="0"/>
                <a:cs typeface="Arial" panose="020B0604020202020204" pitchFamily="34" charset="0"/>
              </a:rPr>
              <a:t>Used to convey a sense of touch or feel</a:t>
            </a:r>
          </a:p>
        </p:txBody>
      </p:sp>
      <p:sp>
        <p:nvSpPr>
          <p:cNvPr id="17413" name="Rectangle 5" descr="Paper bag"/>
          <p:cNvSpPr>
            <a:spLocks noChangeArrowheads="1"/>
          </p:cNvSpPr>
          <p:nvPr/>
        </p:nvSpPr>
        <p:spPr bwMode="auto">
          <a:xfrm>
            <a:off x="533400" y="5486400"/>
            <a:ext cx="8229600" cy="762000"/>
          </a:xfrm>
          <a:prstGeom prst="rect">
            <a:avLst/>
          </a:prstGeom>
          <a:blipFill dpi="0" rotWithShape="1">
            <a:blip r:embed="rId4"/>
            <a:srcRect/>
            <a:tile tx="0" ty="0" sx="100000" sy="100000" flip="none" algn="tl"/>
          </a:blip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500" dirty="0" smtClean="0">
                <a:latin typeface="Franklin Gothic Heavy" pitchFamily="34" charset="0"/>
              </a:rPr>
              <a:t>Lines</a:t>
            </a:r>
          </a:p>
        </p:txBody>
      </p:sp>
      <p:sp>
        <p:nvSpPr>
          <p:cNvPr id="4099" name="Rectangle 3"/>
          <p:cNvSpPr>
            <a:spLocks noGrp="1" noChangeArrowheads="1"/>
          </p:cNvSpPr>
          <p:nvPr>
            <p:ph type="body" sz="half" idx="1"/>
          </p:nvPr>
        </p:nvSpPr>
        <p:spPr>
          <a:xfrm>
            <a:off x="457200" y="1371600"/>
            <a:ext cx="7848600" cy="2057400"/>
          </a:xfrm>
        </p:spPr>
        <p:txBody>
          <a:bodyPr/>
          <a:lstStyle/>
          <a:p>
            <a:pPr eaLnBrk="1" hangingPunct="1">
              <a:lnSpc>
                <a:spcPct val="80000"/>
              </a:lnSpc>
            </a:pPr>
            <a:r>
              <a:rPr lang="en-US" sz="2400" dirty="0" smtClean="0">
                <a:latin typeface="Arial" panose="020B0604020202020204" pitchFamily="34" charset="0"/>
                <a:cs typeface="Arial" panose="020B0604020202020204" pitchFamily="34" charset="0"/>
              </a:rPr>
              <a:t>Can be any size, shape, texture, pattern or direction</a:t>
            </a:r>
          </a:p>
          <a:p>
            <a:pPr eaLnBrk="1" hangingPunct="1">
              <a:lnSpc>
                <a:spcPct val="80000"/>
              </a:lnSpc>
            </a:pPr>
            <a:r>
              <a:rPr lang="en-US" sz="2400" dirty="0" smtClean="0">
                <a:latin typeface="Arial" panose="020B0604020202020204" pitchFamily="34" charset="0"/>
                <a:cs typeface="Arial" panose="020B0604020202020204" pitchFamily="34" charset="0"/>
              </a:rPr>
              <a:t>Can be straight or curved</a:t>
            </a:r>
          </a:p>
          <a:p>
            <a:pPr marL="109728" indent="0" eaLnBrk="1" hangingPunct="1">
              <a:lnSpc>
                <a:spcPct val="80000"/>
              </a:lnSpc>
              <a:buNone/>
            </a:pPr>
            <a:endParaRPr lang="en-US" sz="2200" dirty="0" smtClean="0">
              <a:latin typeface="Arial" panose="020B0604020202020204" pitchFamily="34" charset="0"/>
              <a:cs typeface="Arial" panose="020B0604020202020204" pitchFamily="34" charset="0"/>
            </a:endParaRPr>
          </a:p>
          <a:p>
            <a:pPr eaLnBrk="1" hangingPunct="1">
              <a:lnSpc>
                <a:spcPct val="80000"/>
              </a:lnSpc>
            </a:pPr>
            <a:endParaRPr lang="en-US" sz="2200" dirty="0" smtClean="0"/>
          </a:p>
        </p:txBody>
      </p:sp>
      <p:pic>
        <p:nvPicPr>
          <p:cNvPr id="4104" name="Picture 8" descr="examples of lines and line end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724276" y="1838326"/>
            <a:ext cx="1600200" cy="3562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http://us.123rf.com/400wm/400/400/basketman23/basketman231207/basketman23120700080/14474903-sale-discount-advertisement-on-the-paper-texture-background--hole-with-tex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509" y="533400"/>
            <a:ext cx="3810000" cy="2971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www.newscientist.com/data/images/ns/cms/dn19776/dn19776-1_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420" y="3733800"/>
            <a:ext cx="2857500" cy="21812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https://encrypted-tbn3.gstatic.com/images?q=tbn:ANd9GcQRReALWnLnqHNs1ONaZNXfDTgu5qGNAC5sddXsUixnNVlzbtuX7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733800"/>
            <a:ext cx="3499818" cy="21812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6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4500" smtClean="0">
                <a:latin typeface="Franklin Gothic Heavy" pitchFamily="34" charset="0"/>
              </a:rPr>
              <a:t>Color as a Design Element</a:t>
            </a:r>
          </a:p>
        </p:txBody>
      </p:sp>
      <p:sp>
        <p:nvSpPr>
          <p:cNvPr id="3075" name="Rectangle 3"/>
          <p:cNvSpPr>
            <a:spLocks noGrp="1" noChangeArrowheads="1"/>
          </p:cNvSpPr>
          <p:nvPr>
            <p:ph idx="1"/>
          </p:nvPr>
        </p:nvSpPr>
        <p:spPr>
          <a:xfrm>
            <a:off x="304800" y="1295400"/>
            <a:ext cx="8534400" cy="5181600"/>
          </a:xfrm>
          <a:solidFill>
            <a:schemeClr val="bg1"/>
          </a:solidFill>
        </p:spPr>
        <p:txBody>
          <a:bodyPr/>
          <a:lstStyle/>
          <a:p>
            <a:pPr lvl="1"/>
            <a:r>
              <a:rPr lang="en-US" sz="2800" b="1" dirty="0" smtClean="0">
                <a:solidFill>
                  <a:schemeClr val="tx1"/>
                </a:solidFill>
                <a:latin typeface="Arial" panose="020B0604020202020204" pitchFamily="34" charset="0"/>
                <a:cs typeface="Arial" panose="020B0604020202020204" pitchFamily="34" charset="0"/>
              </a:rPr>
              <a:t>Evokes Emotion</a:t>
            </a:r>
          </a:p>
          <a:p>
            <a:pPr lvl="2"/>
            <a:r>
              <a:rPr lang="en-US" sz="2400" dirty="0" smtClean="0">
                <a:solidFill>
                  <a:schemeClr val="tx1"/>
                </a:solidFill>
                <a:latin typeface="Arial" panose="020B0604020202020204" pitchFamily="34" charset="0"/>
                <a:cs typeface="Arial" panose="020B0604020202020204" pitchFamily="34" charset="0"/>
              </a:rPr>
              <a:t>Sets tone or mood</a:t>
            </a:r>
          </a:p>
          <a:p>
            <a:pPr lvl="2"/>
            <a:r>
              <a:rPr lang="en-US" sz="2400" dirty="0" smtClean="0">
                <a:solidFill>
                  <a:schemeClr val="tx1"/>
                </a:solidFill>
                <a:latin typeface="Arial" panose="020B0604020202020204" pitchFamily="34" charset="0"/>
                <a:cs typeface="Arial" panose="020B0604020202020204" pitchFamily="34" charset="0"/>
              </a:rPr>
              <a:t>Color Themes </a:t>
            </a:r>
          </a:p>
          <a:p>
            <a:pPr lvl="3"/>
            <a:r>
              <a:rPr lang="en-US" dirty="0">
                <a:solidFill>
                  <a:schemeClr val="tx1"/>
                </a:solidFill>
                <a:latin typeface="Arial" panose="020B0604020202020204" pitchFamily="34" charset="0"/>
                <a:cs typeface="Arial" panose="020B0604020202020204" pitchFamily="34" charset="0"/>
              </a:rPr>
              <a:t>Cool Colors </a:t>
            </a:r>
            <a:r>
              <a:rPr lang="en-US" dirty="0" smtClean="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b</a:t>
            </a:r>
            <a:r>
              <a:rPr lang="en-US" dirty="0" smtClean="0">
                <a:solidFill>
                  <a:schemeClr val="tx1"/>
                </a:solidFill>
                <a:latin typeface="Arial" panose="020B0604020202020204" pitchFamily="34" charset="0"/>
                <a:cs typeface="Arial" panose="020B0604020202020204" pitchFamily="34" charset="0"/>
              </a:rPr>
              <a:t>lue, green, violet</a:t>
            </a:r>
          </a:p>
          <a:p>
            <a:pPr lvl="4"/>
            <a:r>
              <a:rPr lang="en-US" dirty="0" smtClean="0">
                <a:solidFill>
                  <a:schemeClr val="tx1"/>
                </a:solidFill>
                <a:latin typeface="Arial" panose="020B0604020202020204" pitchFamily="34" charset="0"/>
                <a:cs typeface="Arial" panose="020B0604020202020204" pitchFamily="34" charset="0"/>
              </a:rPr>
              <a:t>Considered calming</a:t>
            </a:r>
            <a:endParaRPr lang="en-US" sz="1600" dirty="0" smtClean="0">
              <a:solidFill>
                <a:schemeClr val="tx1"/>
              </a:solidFill>
              <a:latin typeface="Arial" panose="020B0604020202020204" pitchFamily="34" charset="0"/>
              <a:cs typeface="Arial" panose="020B0604020202020204" pitchFamily="34" charset="0"/>
            </a:endParaRPr>
          </a:p>
          <a:p>
            <a:pPr lvl="3" eaLnBrk="1" hangingPunct="1">
              <a:lnSpc>
                <a:spcPct val="90000"/>
              </a:lnSpc>
            </a:pPr>
            <a:r>
              <a:rPr lang="en-US" dirty="0" smtClean="0">
                <a:solidFill>
                  <a:schemeClr val="tx1"/>
                </a:solidFill>
                <a:latin typeface="Arial" panose="020B0604020202020204" pitchFamily="34" charset="0"/>
                <a:cs typeface="Arial" panose="020B0604020202020204" pitchFamily="34" charset="0"/>
              </a:rPr>
              <a:t>Warm Colors – red, orange, yellow</a:t>
            </a:r>
          </a:p>
          <a:p>
            <a:pPr lvl="4">
              <a:lnSpc>
                <a:spcPct val="90000"/>
              </a:lnSpc>
            </a:pPr>
            <a:r>
              <a:rPr lang="en-US" dirty="0" smtClean="0">
                <a:solidFill>
                  <a:schemeClr val="tx1"/>
                </a:solidFill>
                <a:latin typeface="Arial" panose="020B0604020202020204" pitchFamily="34" charset="0"/>
                <a:cs typeface="Arial" panose="020B0604020202020204" pitchFamily="34" charset="0"/>
              </a:rPr>
              <a:t>Considered exciting</a:t>
            </a:r>
          </a:p>
          <a:p>
            <a:pPr lvl="3" eaLnBrk="1" hangingPunct="1">
              <a:lnSpc>
                <a:spcPct val="90000"/>
              </a:lnSpc>
            </a:pPr>
            <a:r>
              <a:rPr lang="en-US" dirty="0" smtClean="0">
                <a:solidFill>
                  <a:schemeClr val="tx1"/>
                </a:solidFill>
                <a:latin typeface="Arial" panose="020B0604020202020204" pitchFamily="34" charset="0"/>
                <a:cs typeface="Arial" panose="020B0604020202020204" pitchFamily="34" charset="0"/>
              </a:rPr>
              <a:t>Neutral Colors – beige, ivory,  taupe, black, gray, white</a:t>
            </a:r>
          </a:p>
          <a:p>
            <a:pPr lvl="4">
              <a:lnSpc>
                <a:spcPct val="90000"/>
              </a:lnSpc>
            </a:pPr>
            <a:r>
              <a:rPr lang="en-US" dirty="0" smtClean="0">
                <a:solidFill>
                  <a:schemeClr val="tx1"/>
                </a:solidFill>
                <a:latin typeface="Arial" panose="020B0604020202020204" pitchFamily="34" charset="0"/>
                <a:cs typeface="Arial" panose="020B0604020202020204" pitchFamily="34" charset="0"/>
              </a:rPr>
              <a:t>Unify</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a design</a:t>
            </a:r>
          </a:p>
          <a:p>
            <a:pPr lvl="1"/>
            <a:r>
              <a:rPr lang="en-US" sz="2800" b="1" dirty="0" smtClean="0">
                <a:solidFill>
                  <a:schemeClr val="tx1"/>
                </a:solidFill>
                <a:latin typeface="Arial" panose="020B0604020202020204" pitchFamily="34" charset="0"/>
                <a:cs typeface="Arial" panose="020B0604020202020204" pitchFamily="34" charset="0"/>
              </a:rPr>
              <a:t>Can add or detract </a:t>
            </a:r>
          </a:p>
          <a:p>
            <a:pPr lvl="1"/>
            <a:r>
              <a:rPr lang="en-US" sz="2800" b="1" dirty="0" smtClean="0">
                <a:solidFill>
                  <a:schemeClr val="tx1"/>
                </a:solidFill>
                <a:latin typeface="Arial" panose="020B0604020202020204" pitchFamily="34" charset="0"/>
                <a:cs typeface="Arial" panose="020B0604020202020204" pitchFamily="34" charset="0"/>
              </a:rPr>
              <a:t>Can create </a:t>
            </a:r>
            <a:r>
              <a:rPr lang="en-US" sz="2800" b="1" dirty="0">
                <a:solidFill>
                  <a:schemeClr val="tx1"/>
                </a:solidFill>
                <a:latin typeface="Arial" panose="020B0604020202020204" pitchFamily="34" charset="0"/>
                <a:cs typeface="Arial" panose="020B0604020202020204" pitchFamily="34" charset="0"/>
              </a:rPr>
              <a:t>m</a:t>
            </a:r>
            <a:r>
              <a:rPr lang="en-US" sz="2800" b="1" dirty="0" smtClean="0">
                <a:solidFill>
                  <a:schemeClr val="tx1"/>
                </a:solidFill>
                <a:latin typeface="Arial" panose="020B0604020202020204" pitchFamily="34" charset="0"/>
                <a:cs typeface="Arial" panose="020B0604020202020204" pitchFamily="34" charset="0"/>
              </a:rPr>
              <a:t>ovement and lead the eye</a:t>
            </a:r>
            <a:endParaRPr lang="en-US" sz="2800" dirty="0" smtClean="0">
              <a:solidFill>
                <a:schemeClr val="tx1"/>
              </a:solidFill>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304800" y="457200"/>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fontAlgn="auto">
              <a:spcAft>
                <a:spcPts val="0"/>
              </a:spcAft>
            </a:pPr>
            <a:r>
              <a:rPr lang="en-US" sz="4500" dirty="0" smtClean="0">
                <a:latin typeface="Franklin Gothic Heavy" pitchFamily="34" charset="0"/>
              </a:rPr>
              <a:t>Color</a:t>
            </a:r>
          </a:p>
        </p:txBody>
      </p:sp>
    </p:spTree>
    <p:extLst>
      <p:ext uri="{BB962C8B-B14F-4D97-AF65-F5344CB8AC3E}">
        <p14:creationId xmlns:p14="http://schemas.microsoft.com/office/powerpoint/2010/main" val="793640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latin typeface="Arial" pitchFamily="34" charset="0"/>
                <a:cs typeface="Arial" pitchFamily="34" charset="0"/>
              </a:rPr>
              <a:t>Color Harmony</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76400"/>
            <a:ext cx="7848600" cy="1447800"/>
          </a:xfrm>
        </p:spPr>
        <p:txBody>
          <a:bodyPr>
            <a:normAutofit/>
          </a:bodyPr>
          <a:lstStyle/>
          <a:p>
            <a:r>
              <a:rPr lang="en-US" dirty="0" smtClean="0">
                <a:latin typeface="Arial" pitchFamily="34" charset="0"/>
                <a:cs typeface="Arial" pitchFamily="34" charset="0"/>
              </a:rPr>
              <a:t>Create harmony by choosing pleasing color combinations from a color palette</a:t>
            </a:r>
          </a:p>
          <a:p>
            <a:endParaRPr lang="en-US" dirty="0">
              <a:latin typeface="Arial" pitchFamily="34" charset="0"/>
              <a:cs typeface="Arial" pitchFamily="34" charset="0"/>
            </a:endParaRPr>
          </a:p>
          <a:p>
            <a:pPr marL="109728" indent="0">
              <a:buNone/>
            </a:pPr>
            <a:endParaRPr lang="en-US" dirty="0" smtClean="0">
              <a:latin typeface="Arial" pitchFamily="34" charset="0"/>
              <a:cs typeface="Arial" pitchFamily="34" charset="0"/>
            </a:endParaRPr>
          </a:p>
          <a:p>
            <a:endParaRPr lang="en-US" dirty="0"/>
          </a:p>
        </p:txBody>
      </p:sp>
      <p:pic>
        <p:nvPicPr>
          <p:cNvPr id="4" name="Picture 4"/>
          <p:cNvPicPr>
            <a:picLocks noChangeAspect="1" noChangeArrowheads="1"/>
          </p:cNvPicPr>
          <p:nvPr/>
        </p:nvPicPr>
        <p:blipFill>
          <a:blip r:embed="rId3">
            <a:clrChange>
              <a:clrFrom>
                <a:srgbClr val="D4D0C8"/>
              </a:clrFrom>
              <a:clrTo>
                <a:srgbClr val="D4D0C8">
                  <a:alpha val="0"/>
                </a:srgbClr>
              </a:clrTo>
            </a:clrChange>
            <a:extLst>
              <a:ext uri="{28A0092B-C50C-407E-A947-70E740481C1C}">
                <a14:useLocalDpi xmlns:a14="http://schemas.microsoft.com/office/drawing/2010/main" val="0"/>
              </a:ext>
            </a:extLst>
          </a:blip>
          <a:srcRect l="38098" t="34596" r="45781" b="38115"/>
          <a:stretch>
            <a:fillRect/>
          </a:stretch>
        </p:blipFill>
        <p:spPr bwMode="auto">
          <a:xfrm>
            <a:off x="6019800" y="3505200"/>
            <a:ext cx="2701925" cy="285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www.uwgb.edu/heuerc/2D/ColorWheel1.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0200" y="3505200"/>
            <a:ext cx="2574924" cy="25596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77000" y="6172200"/>
            <a:ext cx="2409824" cy="369332"/>
          </a:xfrm>
          <a:prstGeom prst="rect">
            <a:avLst/>
          </a:prstGeom>
          <a:noFill/>
        </p:spPr>
        <p:txBody>
          <a:bodyPr wrap="square" rtlCol="0">
            <a:spAutoFit/>
          </a:bodyPr>
          <a:lstStyle/>
          <a:p>
            <a:r>
              <a:rPr lang="en-US" dirty="0" smtClean="0"/>
              <a:t>Color Palette</a:t>
            </a:r>
            <a:endParaRPr lang="en-US" dirty="0"/>
          </a:p>
        </p:txBody>
      </p:sp>
      <p:sp>
        <p:nvSpPr>
          <p:cNvPr id="7" name="TextBox 6"/>
          <p:cNvSpPr txBox="1"/>
          <p:nvPr/>
        </p:nvSpPr>
        <p:spPr>
          <a:xfrm>
            <a:off x="2057400" y="6172200"/>
            <a:ext cx="2409824" cy="369332"/>
          </a:xfrm>
          <a:prstGeom prst="rect">
            <a:avLst/>
          </a:prstGeom>
          <a:noFill/>
        </p:spPr>
        <p:txBody>
          <a:bodyPr wrap="square" rtlCol="0">
            <a:spAutoFit/>
          </a:bodyPr>
          <a:lstStyle/>
          <a:p>
            <a:r>
              <a:rPr lang="en-US" dirty="0" smtClean="0"/>
              <a:t>Color Wheel</a:t>
            </a:r>
            <a:endParaRPr lang="en-US" dirty="0"/>
          </a:p>
        </p:txBody>
      </p:sp>
    </p:spTree>
    <p:extLst>
      <p:ext uri="{BB962C8B-B14F-4D97-AF65-F5344CB8AC3E}">
        <p14:creationId xmlns:p14="http://schemas.microsoft.com/office/powerpoint/2010/main" val="24358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6800"/>
          </a:xfrm>
        </p:spPr>
        <p:txBody>
          <a:bodyPr/>
          <a:lstStyle/>
          <a:p>
            <a:r>
              <a:rPr lang="en-US" dirty="0" smtClean="0"/>
              <a:t>Color Schemes</a:t>
            </a:r>
            <a:endParaRPr lang="en-US" dirty="0"/>
          </a:p>
        </p:txBody>
      </p:sp>
      <p:sp>
        <p:nvSpPr>
          <p:cNvPr id="3" name="Content Placeholder 2"/>
          <p:cNvSpPr>
            <a:spLocks noGrp="1"/>
          </p:cNvSpPr>
          <p:nvPr>
            <p:ph idx="1"/>
          </p:nvPr>
        </p:nvSpPr>
        <p:spPr>
          <a:xfrm>
            <a:off x="457200" y="1723644"/>
            <a:ext cx="8229600" cy="4325112"/>
          </a:xfrm>
        </p:spPr>
        <p:txBody>
          <a:bodyPr/>
          <a:lstStyle/>
          <a:p>
            <a:r>
              <a:rPr lang="en-US" b="1" dirty="0">
                <a:latin typeface="Arial" pitchFamily="34" charset="0"/>
                <a:cs typeface="Arial" pitchFamily="34" charset="0"/>
              </a:rPr>
              <a:t>Complementary color scheme </a:t>
            </a:r>
            <a:r>
              <a:rPr lang="en-US" dirty="0">
                <a:latin typeface="Arial" pitchFamily="34" charset="0"/>
                <a:cs typeface="Arial" pitchFamily="34" charset="0"/>
              </a:rPr>
              <a:t>– any 2 colors directly opposite each other on the color </a:t>
            </a:r>
            <a:r>
              <a:rPr lang="en-US" dirty="0" smtClean="0">
                <a:latin typeface="Arial" pitchFamily="34" charset="0"/>
                <a:cs typeface="Arial" pitchFamily="34" charset="0"/>
              </a:rPr>
              <a:t>wheel</a:t>
            </a:r>
          </a:p>
          <a:p>
            <a:pPr lvl="1"/>
            <a:r>
              <a:rPr lang="en-US" dirty="0" smtClean="0">
                <a:solidFill>
                  <a:schemeClr val="tx1"/>
                </a:solidFill>
                <a:latin typeface="Arial" pitchFamily="34" charset="0"/>
                <a:cs typeface="Arial" pitchFamily="34" charset="0"/>
              </a:rPr>
              <a:t>Examples:  Red/Green, Purple/Yellow</a:t>
            </a:r>
            <a:endParaRPr lang="en-US" dirty="0">
              <a:solidFill>
                <a:schemeClr val="tx1"/>
              </a:solidFill>
              <a:latin typeface="Arial" pitchFamily="34" charset="0"/>
              <a:cs typeface="Arial" pitchFamily="34" charset="0"/>
            </a:endParaRPr>
          </a:p>
          <a:p>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3886200"/>
            <a:ext cx="4749310" cy="1743244"/>
          </a:xfrm>
          <a:prstGeom prst="rect">
            <a:avLst/>
          </a:prstGeom>
        </p:spPr>
      </p:pic>
    </p:spTree>
    <p:extLst>
      <p:ext uri="{BB962C8B-B14F-4D97-AF65-F5344CB8AC3E}">
        <p14:creationId xmlns:p14="http://schemas.microsoft.com/office/powerpoint/2010/main" val="2047198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6800"/>
          </a:xfrm>
        </p:spPr>
        <p:txBody>
          <a:bodyPr/>
          <a:lstStyle/>
          <a:p>
            <a:r>
              <a:rPr lang="en-US" dirty="0" smtClean="0"/>
              <a:t>Color Schemes</a:t>
            </a:r>
            <a:endParaRPr lang="en-US" dirty="0"/>
          </a:p>
        </p:txBody>
      </p:sp>
      <p:sp>
        <p:nvSpPr>
          <p:cNvPr id="3" name="Content Placeholder 2"/>
          <p:cNvSpPr>
            <a:spLocks noGrp="1"/>
          </p:cNvSpPr>
          <p:nvPr>
            <p:ph idx="1"/>
          </p:nvPr>
        </p:nvSpPr>
        <p:spPr>
          <a:xfrm>
            <a:off x="381000" y="1676400"/>
            <a:ext cx="8229600" cy="2703576"/>
          </a:xfrm>
        </p:spPr>
        <p:txBody>
          <a:bodyPr/>
          <a:lstStyle/>
          <a:p>
            <a:r>
              <a:rPr lang="en-US" b="1" dirty="0" smtClean="0">
                <a:latin typeface="Arial" pitchFamily="34" charset="0"/>
                <a:cs typeface="Arial" pitchFamily="34" charset="0"/>
              </a:rPr>
              <a:t>Analogous </a:t>
            </a:r>
            <a:r>
              <a:rPr lang="en-US" b="1" dirty="0">
                <a:latin typeface="Arial" pitchFamily="34" charset="0"/>
                <a:cs typeface="Arial" pitchFamily="34" charset="0"/>
              </a:rPr>
              <a:t>color scheme </a:t>
            </a:r>
            <a:r>
              <a:rPr lang="en-US" dirty="0">
                <a:latin typeface="Arial" pitchFamily="34" charset="0"/>
                <a:cs typeface="Arial" pitchFamily="34" charset="0"/>
              </a:rPr>
              <a:t>-  any three colors which are side by side on a 12 part color </a:t>
            </a:r>
            <a:r>
              <a:rPr lang="en-US" dirty="0" smtClean="0">
                <a:latin typeface="Arial" pitchFamily="34" charset="0"/>
                <a:cs typeface="Arial" pitchFamily="34" charset="0"/>
              </a:rPr>
              <a:t>wheel</a:t>
            </a:r>
          </a:p>
          <a:p>
            <a:pPr lvl="1"/>
            <a:r>
              <a:rPr lang="en-US" dirty="0" smtClean="0">
                <a:solidFill>
                  <a:schemeClr val="tx1"/>
                </a:solidFill>
                <a:latin typeface="Arial" pitchFamily="34" charset="0"/>
                <a:cs typeface="Arial" pitchFamily="34" charset="0"/>
              </a:rPr>
              <a:t>Example:  yellow-green</a:t>
            </a:r>
            <a:r>
              <a:rPr lang="en-US" dirty="0">
                <a:solidFill>
                  <a:schemeClr val="tx1"/>
                </a:solidFill>
                <a:latin typeface="Arial" pitchFamily="34" charset="0"/>
                <a:cs typeface="Arial" pitchFamily="34" charset="0"/>
              </a:rPr>
              <a:t>, yellow, and yellow-orange. </a:t>
            </a:r>
            <a:endParaRPr lang="en-US" dirty="0" smtClean="0">
              <a:solidFill>
                <a:schemeClr val="tx1"/>
              </a:solidFill>
              <a:latin typeface="Arial" pitchFamily="34" charset="0"/>
              <a:cs typeface="Arial" pitchFamily="34" charset="0"/>
            </a:endParaRPr>
          </a:p>
          <a:p>
            <a:pPr lvl="1"/>
            <a:r>
              <a:rPr lang="en-US" dirty="0" smtClean="0">
                <a:solidFill>
                  <a:schemeClr val="tx1"/>
                </a:solidFill>
                <a:latin typeface="Arial" pitchFamily="34" charset="0"/>
                <a:cs typeface="Arial" pitchFamily="34" charset="0"/>
              </a:rPr>
              <a:t>Usually </a:t>
            </a:r>
            <a:r>
              <a:rPr lang="en-US" dirty="0">
                <a:solidFill>
                  <a:schemeClr val="tx1"/>
                </a:solidFill>
                <a:latin typeface="Arial" pitchFamily="34" charset="0"/>
                <a:cs typeface="Arial" pitchFamily="34" charset="0"/>
              </a:rPr>
              <a:t>one of the three colors predominates.</a:t>
            </a:r>
          </a:p>
          <a:p>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4724400"/>
            <a:ext cx="4212000" cy="1524000"/>
          </a:xfrm>
          <a:prstGeom prst="rect">
            <a:avLst/>
          </a:prstGeom>
        </p:spPr>
      </p:pic>
    </p:spTree>
    <p:extLst>
      <p:ext uri="{BB962C8B-B14F-4D97-AF65-F5344CB8AC3E}">
        <p14:creationId xmlns:p14="http://schemas.microsoft.com/office/powerpoint/2010/main" val="1807900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6800"/>
          </a:xfrm>
        </p:spPr>
        <p:txBody>
          <a:bodyPr/>
          <a:lstStyle/>
          <a:p>
            <a:r>
              <a:rPr lang="en-US" dirty="0" smtClean="0"/>
              <a:t>Color Schemes</a:t>
            </a:r>
            <a:endParaRPr lang="en-US" dirty="0"/>
          </a:p>
        </p:txBody>
      </p:sp>
      <p:sp>
        <p:nvSpPr>
          <p:cNvPr id="3" name="Content Placeholder 2"/>
          <p:cNvSpPr>
            <a:spLocks noGrp="1"/>
          </p:cNvSpPr>
          <p:nvPr>
            <p:ph idx="1"/>
          </p:nvPr>
        </p:nvSpPr>
        <p:spPr>
          <a:xfrm>
            <a:off x="582000" y="1752600"/>
            <a:ext cx="8409600" cy="2703576"/>
          </a:xfrm>
        </p:spPr>
        <p:txBody>
          <a:bodyPr>
            <a:normAutofit/>
          </a:bodyPr>
          <a:lstStyle/>
          <a:p>
            <a:r>
              <a:rPr lang="en-US" b="1" dirty="0" smtClean="0">
                <a:latin typeface="Arial" pitchFamily="34" charset="0"/>
                <a:cs typeface="Arial" pitchFamily="34" charset="0"/>
              </a:rPr>
              <a:t>Monochromatic </a:t>
            </a:r>
            <a:r>
              <a:rPr lang="en-US" b="1" dirty="0">
                <a:latin typeface="Arial" pitchFamily="34" charset="0"/>
                <a:cs typeface="Arial" pitchFamily="34" charset="0"/>
              </a:rPr>
              <a:t>color scheme </a:t>
            </a:r>
            <a:r>
              <a:rPr lang="en-US" dirty="0">
                <a:latin typeface="Arial" pitchFamily="34" charset="0"/>
                <a:cs typeface="Arial" pitchFamily="34" charset="0"/>
              </a:rPr>
              <a:t>-  </a:t>
            </a:r>
            <a:r>
              <a:rPr lang="en-US" dirty="0">
                <a:solidFill>
                  <a:srgbClr val="000000"/>
                </a:solidFill>
                <a:latin typeface="Arial"/>
              </a:rPr>
              <a:t>uses variations in lightness and saturation of a single color. </a:t>
            </a:r>
            <a:endParaRPr lang="en-US" dirty="0" smtClean="0">
              <a:solidFill>
                <a:srgbClr val="000000"/>
              </a:solidFill>
              <a:latin typeface="Arial"/>
            </a:endParaRPr>
          </a:p>
          <a:p>
            <a:pPr lvl="1"/>
            <a:r>
              <a:rPr lang="en-US" dirty="0" smtClean="0">
                <a:solidFill>
                  <a:srgbClr val="000000"/>
                </a:solidFill>
                <a:latin typeface="Arial"/>
              </a:rPr>
              <a:t>Produces </a:t>
            </a:r>
            <a:r>
              <a:rPr lang="en-US" dirty="0">
                <a:solidFill>
                  <a:srgbClr val="000000"/>
                </a:solidFill>
                <a:latin typeface="Arial"/>
              </a:rPr>
              <a:t>a soothing </a:t>
            </a:r>
            <a:r>
              <a:rPr lang="en-US" dirty="0" smtClean="0">
                <a:solidFill>
                  <a:srgbClr val="000000"/>
                </a:solidFill>
                <a:latin typeface="Arial"/>
              </a:rPr>
              <a:t>effect</a:t>
            </a:r>
          </a:p>
          <a:p>
            <a:pPr lvl="1"/>
            <a:r>
              <a:rPr lang="en-US" dirty="0" smtClean="0">
                <a:solidFill>
                  <a:srgbClr val="000000"/>
                </a:solidFill>
                <a:latin typeface="Arial"/>
              </a:rPr>
              <a:t>Easy </a:t>
            </a:r>
            <a:r>
              <a:rPr lang="en-US" dirty="0">
                <a:solidFill>
                  <a:srgbClr val="000000"/>
                </a:solidFill>
                <a:latin typeface="Arial"/>
              </a:rPr>
              <a:t>on the </a:t>
            </a:r>
            <a:r>
              <a:rPr lang="en-US" dirty="0" smtClean="0">
                <a:solidFill>
                  <a:srgbClr val="000000"/>
                </a:solidFill>
                <a:latin typeface="Arial"/>
              </a:rPr>
              <a:t>eyes; however, can be difficult to highlight important elements</a:t>
            </a:r>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4072274"/>
            <a:ext cx="5782872" cy="2099926"/>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4379183"/>
            <a:ext cx="1467055" cy="1486108"/>
          </a:xfrm>
          <a:prstGeom prst="rect">
            <a:avLst/>
          </a:prstGeom>
        </p:spPr>
      </p:pic>
    </p:spTree>
    <p:extLst>
      <p:ext uri="{BB962C8B-B14F-4D97-AF65-F5344CB8AC3E}">
        <p14:creationId xmlns:p14="http://schemas.microsoft.com/office/powerpoint/2010/main" val="4207896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609600"/>
            <a:ext cx="8229600" cy="1066800"/>
          </a:xfrm>
        </p:spPr>
        <p:txBody>
          <a:bodyPr/>
          <a:lstStyle/>
          <a:p>
            <a:pPr eaLnBrk="1" hangingPunct="1"/>
            <a:r>
              <a:rPr lang="en-US" sz="4500" dirty="0" smtClean="0">
                <a:latin typeface="Franklin Gothic Heavy" pitchFamily="34" charset="0"/>
              </a:rPr>
              <a:t>Color</a:t>
            </a:r>
            <a:r>
              <a:rPr lang="en-US" dirty="0" smtClean="0"/>
              <a:t> </a:t>
            </a:r>
            <a:r>
              <a:rPr lang="en-US" sz="4500" dirty="0" smtClean="0">
                <a:latin typeface="Franklin Gothic Heavy" pitchFamily="34" charset="0"/>
              </a:rPr>
              <a:t>on</a:t>
            </a:r>
            <a:r>
              <a:rPr lang="en-US" dirty="0" smtClean="0"/>
              <a:t> </a:t>
            </a:r>
            <a:r>
              <a:rPr lang="en-US" sz="4500" dirty="0" smtClean="0">
                <a:latin typeface="Franklin Gothic Heavy" pitchFamily="34" charset="0"/>
              </a:rPr>
              <a:t>Monitors</a:t>
            </a:r>
          </a:p>
        </p:txBody>
      </p:sp>
      <p:sp>
        <p:nvSpPr>
          <p:cNvPr id="20483" name="Rectangle 3"/>
          <p:cNvSpPr>
            <a:spLocks noGrp="1" noChangeArrowheads="1"/>
          </p:cNvSpPr>
          <p:nvPr>
            <p:ph idx="1"/>
          </p:nvPr>
        </p:nvSpPr>
        <p:spPr>
          <a:xfrm>
            <a:off x="533400" y="1905000"/>
            <a:ext cx="8229600" cy="4953000"/>
          </a:xfrm>
        </p:spPr>
        <p:txBody>
          <a:bodyPr/>
          <a:lstStyle/>
          <a:p>
            <a:pPr eaLnBrk="1" hangingPunct="1"/>
            <a:r>
              <a:rPr lang="en-US" dirty="0" smtClean="0">
                <a:latin typeface="Arial" pitchFamily="34" charset="0"/>
                <a:cs typeface="Arial" pitchFamily="34" charset="0"/>
              </a:rPr>
              <a:t>Measured in RGB – red, green, blue</a:t>
            </a:r>
            <a:endParaRPr lang="en-US" sz="3200" dirty="0" smtClean="0">
              <a:latin typeface="Arial" pitchFamily="34" charset="0"/>
              <a:cs typeface="Arial" pitchFamily="34" charset="0"/>
            </a:endParaRPr>
          </a:p>
          <a:p>
            <a:pPr lvl="1" eaLnBrk="1" hangingPunct="1"/>
            <a:r>
              <a:rPr lang="en-US" sz="2800" dirty="0" smtClean="0">
                <a:solidFill>
                  <a:schemeClr val="tx1"/>
                </a:solidFill>
                <a:latin typeface="Arial" pitchFamily="34" charset="0"/>
                <a:cs typeface="Arial" pitchFamily="34" charset="0"/>
              </a:rPr>
              <a:t>Each color is assigned a number between 0 and 255.</a:t>
            </a:r>
          </a:p>
          <a:p>
            <a:pPr lvl="1" eaLnBrk="1" hangingPunct="1"/>
            <a:r>
              <a:rPr lang="en-US" sz="2800" dirty="0" smtClean="0">
                <a:solidFill>
                  <a:schemeClr val="tx1"/>
                </a:solidFill>
                <a:latin typeface="Arial" pitchFamily="34" charset="0"/>
                <a:cs typeface="Arial" pitchFamily="34" charset="0"/>
              </a:rPr>
              <a:t>255, 255, 255 = black</a:t>
            </a:r>
          </a:p>
          <a:p>
            <a:pPr marL="365760" lvl="1" indent="-256032">
              <a:buClr>
                <a:schemeClr val="accent3"/>
              </a:buClr>
              <a:buFont typeface="Georgia"/>
              <a:buChar char="•"/>
            </a:pPr>
            <a:r>
              <a:rPr lang="en-US" sz="2800" dirty="0">
                <a:solidFill>
                  <a:schemeClr val="tx1"/>
                </a:solidFill>
                <a:latin typeface="Arial" pitchFamily="34" charset="0"/>
                <a:cs typeface="Arial" pitchFamily="34" charset="0"/>
              </a:rPr>
              <a:t>Additive color – as </a:t>
            </a:r>
            <a:r>
              <a:rPr lang="en-US" sz="2800" dirty="0" smtClean="0">
                <a:solidFill>
                  <a:schemeClr val="tx1"/>
                </a:solidFill>
                <a:latin typeface="Arial" pitchFamily="34" charset="0"/>
                <a:cs typeface="Arial" pitchFamily="34" charset="0"/>
              </a:rPr>
              <a:t>color, or light, </a:t>
            </a:r>
            <a:r>
              <a:rPr lang="en-US" sz="2800" dirty="0">
                <a:solidFill>
                  <a:schemeClr val="tx1"/>
                </a:solidFill>
                <a:latin typeface="Arial" pitchFamily="34" charset="0"/>
                <a:cs typeface="Arial" pitchFamily="34" charset="0"/>
              </a:rPr>
              <a:t>is added the result gets lighter</a:t>
            </a:r>
          </a:p>
          <a:p>
            <a:endParaRPr lang="en-US" sz="3000" dirty="0" smtClean="0">
              <a:solidFill>
                <a:schemeClr val="tx1"/>
              </a:solidFill>
              <a:latin typeface="Arial" pitchFamily="34" charset="0"/>
              <a:cs typeface="Arial" pitchFamily="34" charset="0"/>
            </a:endParaRPr>
          </a:p>
          <a:p>
            <a:pPr lvl="1" eaLnBrk="1" hangingPunct="1"/>
            <a:endParaRPr lang="en-US" sz="1800" dirty="0" smtClean="0"/>
          </a:p>
          <a:p>
            <a:pPr lvl="1" eaLnBrk="1" hangingPunct="1"/>
            <a:endParaRPr lang="en-US" sz="20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609600"/>
            <a:ext cx="8229600" cy="1066800"/>
          </a:xfrm>
        </p:spPr>
        <p:txBody>
          <a:bodyPr/>
          <a:lstStyle/>
          <a:p>
            <a:pPr eaLnBrk="1" hangingPunct="1"/>
            <a:r>
              <a:rPr lang="en-US" sz="4500" dirty="0" smtClean="0">
                <a:latin typeface="Franklin Gothic Heavy" pitchFamily="34" charset="0"/>
              </a:rPr>
              <a:t>Color</a:t>
            </a:r>
            <a:r>
              <a:rPr lang="en-US" dirty="0" smtClean="0"/>
              <a:t> </a:t>
            </a:r>
            <a:r>
              <a:rPr lang="en-US" sz="4500" dirty="0" smtClean="0">
                <a:latin typeface="Franklin Gothic Heavy" pitchFamily="34" charset="0"/>
              </a:rPr>
              <a:t>and</a:t>
            </a:r>
            <a:r>
              <a:rPr lang="en-US" dirty="0" smtClean="0"/>
              <a:t> </a:t>
            </a:r>
            <a:r>
              <a:rPr lang="en-US" sz="4500" dirty="0" smtClean="0">
                <a:latin typeface="Franklin Gothic Heavy" pitchFamily="34" charset="0"/>
              </a:rPr>
              <a:t>Printers</a:t>
            </a:r>
          </a:p>
        </p:txBody>
      </p:sp>
      <p:sp>
        <p:nvSpPr>
          <p:cNvPr id="21507" name="Rectangle 3"/>
          <p:cNvSpPr>
            <a:spLocks noGrp="1" noChangeArrowheads="1"/>
          </p:cNvSpPr>
          <p:nvPr>
            <p:ph idx="1"/>
          </p:nvPr>
        </p:nvSpPr>
        <p:spPr>
          <a:xfrm>
            <a:off x="381000" y="1600200"/>
            <a:ext cx="8229600" cy="4911725"/>
          </a:xfrm>
        </p:spPr>
        <p:txBody>
          <a:bodyPr/>
          <a:lstStyle/>
          <a:p>
            <a:pPr eaLnBrk="1" hangingPunct="1"/>
            <a:r>
              <a:rPr lang="en-US" sz="3200" dirty="0" smtClean="0">
                <a:latin typeface="Arial" pitchFamily="34" charset="0"/>
                <a:cs typeface="Arial" pitchFamily="34" charset="0"/>
              </a:rPr>
              <a:t>Printers use a color model called CMYK.</a:t>
            </a:r>
          </a:p>
          <a:p>
            <a:pPr lvl="1" eaLnBrk="1" hangingPunct="1"/>
            <a:r>
              <a:rPr lang="en-US" sz="2800" dirty="0" smtClean="0">
                <a:solidFill>
                  <a:schemeClr val="tx1"/>
                </a:solidFill>
                <a:latin typeface="Arial" pitchFamily="34" charset="0"/>
                <a:cs typeface="Arial" pitchFamily="34" charset="0"/>
              </a:rPr>
              <a:t>Cyan, Magenta, Yellow and Black</a:t>
            </a:r>
          </a:p>
          <a:p>
            <a:pPr eaLnBrk="1" hangingPunct="1"/>
            <a:r>
              <a:rPr lang="en-US" sz="3200" dirty="0" smtClean="0">
                <a:latin typeface="Arial" pitchFamily="34" charset="0"/>
                <a:cs typeface="Arial" pitchFamily="34" charset="0"/>
              </a:rPr>
              <a:t>They are based on percentages.</a:t>
            </a:r>
          </a:p>
          <a:p>
            <a:pPr lvl="1" eaLnBrk="1" hangingPunct="1"/>
            <a:r>
              <a:rPr lang="en-US" sz="2800" dirty="0" smtClean="0">
                <a:solidFill>
                  <a:schemeClr val="tx1"/>
                </a:solidFill>
                <a:latin typeface="Arial" pitchFamily="34" charset="0"/>
                <a:cs typeface="Arial" pitchFamily="34" charset="0"/>
              </a:rPr>
              <a:t>If each is set to 100%, the color is black.</a:t>
            </a:r>
          </a:p>
          <a:p>
            <a:r>
              <a:rPr lang="en-US" sz="3200" dirty="0" smtClean="0">
                <a:latin typeface="Arial" pitchFamily="34" charset="0"/>
                <a:cs typeface="Arial" pitchFamily="34" charset="0"/>
              </a:rPr>
              <a:t>Subtractive Color – as color is added, the result gets darker</a:t>
            </a:r>
            <a:endParaRPr lang="en-US" sz="3200" dirty="0" smtClean="0">
              <a:solidFill>
                <a:schemeClr val="tx1"/>
              </a:solidFill>
              <a:latin typeface="Arial" pitchFamily="34" charset="0"/>
              <a:cs typeface="Arial" pitchFamily="34" charset="0"/>
            </a:endParaRPr>
          </a:p>
          <a:p>
            <a:pPr marL="0" indent="0" eaLnBrk="1" hangingPunct="1">
              <a:buNone/>
            </a:pPr>
            <a:endParaRPr lang="en-US" sz="2600" dirty="0" smtClean="0"/>
          </a:p>
        </p:txBody>
      </p:sp>
      <p:pic>
        <p:nvPicPr>
          <p:cNvPr id="21509" name="Picture 5" descr="http://upload.wikimedia.org/wikipedia/commons/thumb/4/4c/CMYK_color_swatches.svg/150px-CMYK_color_swatches.svg.png">
            <a:hlinkClick r:id="rId3" tooltip="Cyan, magenta, yellow, and key (bla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5720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457200"/>
            <a:ext cx="8229600" cy="1139825"/>
          </a:xfrm>
        </p:spPr>
        <p:txBody>
          <a:bodyPr/>
          <a:lstStyle/>
          <a:p>
            <a:pPr eaLnBrk="1" hangingPunct="1"/>
            <a:r>
              <a:rPr lang="en-US" sz="4500" smtClean="0">
                <a:latin typeface="Franklin Gothic Heavy" pitchFamily="34" charset="0"/>
              </a:rPr>
              <a:t>Color</a:t>
            </a:r>
            <a:r>
              <a:rPr lang="en-US" smtClean="0"/>
              <a:t> </a:t>
            </a:r>
            <a:r>
              <a:rPr lang="en-US" sz="4500" smtClean="0">
                <a:latin typeface="Franklin Gothic Heavy" pitchFamily="34" charset="0"/>
              </a:rPr>
              <a:t>Matching</a:t>
            </a:r>
          </a:p>
        </p:txBody>
      </p:sp>
      <p:sp>
        <p:nvSpPr>
          <p:cNvPr id="24579" name="Rectangle 3"/>
          <p:cNvSpPr>
            <a:spLocks noGrp="1" noChangeArrowheads="1"/>
          </p:cNvSpPr>
          <p:nvPr>
            <p:ph idx="1"/>
          </p:nvPr>
        </p:nvSpPr>
        <p:spPr>
          <a:xfrm>
            <a:off x="457200" y="1447800"/>
            <a:ext cx="8229600" cy="4325112"/>
          </a:xfrm>
        </p:spPr>
        <p:txBody>
          <a:bodyPr>
            <a:normAutofit/>
          </a:bodyPr>
          <a:lstStyle/>
          <a:p>
            <a:pPr eaLnBrk="1" hangingPunct="1"/>
            <a:r>
              <a:rPr lang="en-US" sz="3200" dirty="0" smtClean="0">
                <a:latin typeface="Arial" pitchFamily="34" charset="0"/>
                <a:cs typeface="Arial" pitchFamily="34" charset="0"/>
              </a:rPr>
              <a:t>matching the printed ink color to the color displayed on the monitor</a:t>
            </a:r>
          </a:p>
          <a:p>
            <a:pPr lvl="1" eaLnBrk="1" hangingPunct="1"/>
            <a:r>
              <a:rPr lang="en-US" sz="2800" dirty="0" smtClean="0">
                <a:solidFill>
                  <a:schemeClr val="tx1"/>
                </a:solidFill>
                <a:latin typeface="Arial" pitchFamily="34" charset="0"/>
                <a:cs typeface="Arial" pitchFamily="34" charset="0"/>
              </a:rPr>
              <a:t>Change your color model to:</a:t>
            </a:r>
          </a:p>
          <a:p>
            <a:pPr lvl="2" eaLnBrk="1" hangingPunct="1"/>
            <a:r>
              <a:rPr lang="en-US" sz="2800" dirty="0" smtClean="0">
                <a:solidFill>
                  <a:schemeClr val="tx1"/>
                </a:solidFill>
                <a:latin typeface="Arial" pitchFamily="34" charset="0"/>
                <a:cs typeface="Arial" pitchFamily="34" charset="0"/>
              </a:rPr>
              <a:t>CMYK for printed material</a:t>
            </a:r>
          </a:p>
          <a:p>
            <a:pPr lvl="2" eaLnBrk="1" hangingPunct="1"/>
            <a:r>
              <a:rPr lang="en-US" sz="2800" dirty="0" smtClean="0">
                <a:solidFill>
                  <a:schemeClr val="tx1"/>
                </a:solidFill>
                <a:latin typeface="Arial" pitchFamily="34" charset="0"/>
                <a:cs typeface="Arial" pitchFamily="34" charset="0"/>
              </a:rPr>
              <a:t>RGB for on-screen displays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609600"/>
            <a:ext cx="8229600" cy="1066800"/>
          </a:xfrm>
        </p:spPr>
        <p:txBody>
          <a:bodyPr/>
          <a:lstStyle/>
          <a:p>
            <a:pPr eaLnBrk="1" hangingPunct="1"/>
            <a:r>
              <a:rPr lang="en-US" sz="4500" dirty="0" smtClean="0">
                <a:latin typeface="Franklin Gothic Heavy" pitchFamily="34" charset="0"/>
              </a:rPr>
              <a:t>Color</a:t>
            </a:r>
            <a:r>
              <a:rPr lang="en-US" dirty="0" smtClean="0"/>
              <a:t> </a:t>
            </a:r>
            <a:r>
              <a:rPr lang="en-US" sz="4500" dirty="0" smtClean="0">
                <a:latin typeface="Franklin Gothic Heavy" pitchFamily="34" charset="0"/>
              </a:rPr>
              <a:t>Terms</a:t>
            </a:r>
          </a:p>
        </p:txBody>
      </p:sp>
      <p:sp>
        <p:nvSpPr>
          <p:cNvPr id="23555" name="Rectangle 3"/>
          <p:cNvSpPr>
            <a:spLocks noGrp="1" noChangeArrowheads="1"/>
          </p:cNvSpPr>
          <p:nvPr>
            <p:ph idx="1"/>
          </p:nvPr>
        </p:nvSpPr>
        <p:spPr>
          <a:xfrm>
            <a:off x="457200" y="1600200"/>
            <a:ext cx="8229600" cy="4911725"/>
          </a:xfrm>
        </p:spPr>
        <p:txBody>
          <a:bodyPr/>
          <a:lstStyle/>
          <a:p>
            <a:r>
              <a:rPr lang="en-US" dirty="0">
                <a:latin typeface="Arial" pitchFamily="34" charset="0"/>
                <a:cs typeface="Arial" pitchFamily="34" charset="0"/>
              </a:rPr>
              <a:t>Hue – a color</a:t>
            </a:r>
            <a:endParaRPr lang="en-US" sz="3000" dirty="0">
              <a:latin typeface="Arial" pitchFamily="34" charset="0"/>
              <a:cs typeface="Arial" pitchFamily="34" charset="0"/>
            </a:endParaRPr>
          </a:p>
          <a:p>
            <a:r>
              <a:rPr lang="en-US" dirty="0">
                <a:latin typeface="Arial" pitchFamily="34" charset="0"/>
                <a:cs typeface="Arial" pitchFamily="34" charset="0"/>
              </a:rPr>
              <a:t>Value – the brightness of a color</a:t>
            </a:r>
            <a:endParaRPr lang="en-US" sz="3000" dirty="0">
              <a:latin typeface="Arial" pitchFamily="34" charset="0"/>
              <a:cs typeface="Arial" pitchFamily="34" charset="0"/>
            </a:endParaRPr>
          </a:p>
          <a:p>
            <a:r>
              <a:rPr lang="en-US" dirty="0">
                <a:latin typeface="Arial" pitchFamily="34" charset="0"/>
                <a:cs typeface="Arial" pitchFamily="34" charset="0"/>
              </a:rPr>
              <a:t>Tint – a hue plus white</a:t>
            </a:r>
            <a:endParaRPr lang="en-US" sz="3000" dirty="0">
              <a:latin typeface="Arial" pitchFamily="34" charset="0"/>
              <a:cs typeface="Arial" pitchFamily="34" charset="0"/>
            </a:endParaRPr>
          </a:p>
          <a:p>
            <a:r>
              <a:rPr lang="en-US" dirty="0">
                <a:latin typeface="Arial" pitchFamily="34" charset="0"/>
                <a:cs typeface="Arial" pitchFamily="34" charset="0"/>
              </a:rPr>
              <a:t>Shade – a hue plus black</a:t>
            </a:r>
            <a:endParaRPr lang="en-US" sz="3000" dirty="0">
              <a:latin typeface="Arial" pitchFamily="34" charset="0"/>
              <a:cs typeface="Arial" pitchFamily="34" charset="0"/>
            </a:endParaRPr>
          </a:p>
          <a:p>
            <a:r>
              <a:rPr lang="en-US" dirty="0">
                <a:latin typeface="Arial" pitchFamily="34" charset="0"/>
                <a:cs typeface="Arial" pitchFamily="34" charset="0"/>
              </a:rPr>
              <a:t>Saturation - the amount of the hue used; a color’s intensity</a:t>
            </a:r>
            <a:endParaRPr lang="en-US" sz="3000" dirty="0">
              <a:latin typeface="Arial" pitchFamily="34" charset="0"/>
              <a:cs typeface="Arial" pitchFamily="34" charset="0"/>
            </a:endParaRPr>
          </a:p>
        </p:txBody>
      </p:sp>
      <p:grpSp>
        <p:nvGrpSpPr>
          <p:cNvPr id="23556" name="Group 8"/>
          <p:cNvGrpSpPr>
            <a:grpSpLocks/>
          </p:cNvGrpSpPr>
          <p:nvPr/>
        </p:nvGrpSpPr>
        <p:grpSpPr bwMode="auto">
          <a:xfrm>
            <a:off x="3505200" y="4724400"/>
            <a:ext cx="1600200" cy="381000"/>
            <a:chOff x="3216" y="240"/>
            <a:chExt cx="1008" cy="240"/>
          </a:xfrm>
        </p:grpSpPr>
        <p:sp>
          <p:nvSpPr>
            <p:cNvPr id="23557" name="Rectangle 5"/>
            <p:cNvSpPr>
              <a:spLocks noChangeArrowheads="1"/>
            </p:cNvSpPr>
            <p:nvPr/>
          </p:nvSpPr>
          <p:spPr bwMode="auto">
            <a:xfrm>
              <a:off x="3216" y="240"/>
              <a:ext cx="288" cy="240"/>
            </a:xfrm>
            <a:prstGeom prst="rect">
              <a:avLst/>
            </a:prstGeom>
            <a:solidFill>
              <a:srgbClr val="FFA3A3"/>
            </a:solidFill>
            <a:ln w="9525">
              <a:solidFill>
                <a:schemeClr val="tx1"/>
              </a:solidFill>
              <a:miter lim="800000"/>
              <a:headEnd/>
              <a:tailEnd/>
            </a:ln>
          </p:spPr>
          <p:txBody>
            <a:bodyPr wrap="none" anchor="ctr"/>
            <a:lstStyle/>
            <a:p>
              <a:endParaRPr lang="en-US"/>
            </a:p>
          </p:txBody>
        </p:sp>
        <p:sp>
          <p:nvSpPr>
            <p:cNvPr id="23558" name="Rectangle 6"/>
            <p:cNvSpPr>
              <a:spLocks noChangeArrowheads="1"/>
            </p:cNvSpPr>
            <p:nvPr/>
          </p:nvSpPr>
          <p:spPr bwMode="auto">
            <a:xfrm>
              <a:off x="3552" y="240"/>
              <a:ext cx="288" cy="24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3559" name="Rectangle 7"/>
            <p:cNvSpPr>
              <a:spLocks noChangeArrowheads="1"/>
            </p:cNvSpPr>
            <p:nvPr/>
          </p:nvSpPr>
          <p:spPr bwMode="auto">
            <a:xfrm>
              <a:off x="3888" y="240"/>
              <a:ext cx="336" cy="240"/>
            </a:xfrm>
            <a:prstGeom prst="rect">
              <a:avLst/>
            </a:prstGeom>
            <a:solidFill>
              <a:srgbClr val="760000"/>
            </a:solidFill>
            <a:ln w="9525">
              <a:solidFill>
                <a:schemeClr val="tx1"/>
              </a:solidFill>
              <a:miter lim="800000"/>
              <a:headEnd/>
              <a:tailEnd/>
            </a:ln>
          </p:spPr>
          <p:txBody>
            <a:bodyPr wrap="none" anchor="ctr"/>
            <a:lstStyle/>
            <a:p>
              <a:endParaRPr lang="en-US"/>
            </a:p>
          </p:txBody>
        </p:sp>
      </p:grpSp>
      <p:cxnSp>
        <p:nvCxnSpPr>
          <p:cNvPr id="3" name="Straight Arrow Connector 2"/>
          <p:cNvCxnSpPr/>
          <p:nvPr/>
        </p:nvCxnSpPr>
        <p:spPr>
          <a:xfrm flipV="1">
            <a:off x="4267200" y="5165802"/>
            <a:ext cx="0" cy="54919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V="1">
            <a:off x="2743200" y="5165802"/>
            <a:ext cx="685800" cy="47299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H="1" flipV="1">
            <a:off x="5105400" y="5165802"/>
            <a:ext cx="533400" cy="47299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914400" y="5638800"/>
            <a:ext cx="217170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Pink: A </a:t>
            </a:r>
            <a:r>
              <a:rPr lang="en-US" b="1" u="sng" dirty="0" smtClean="0"/>
              <a:t>tint</a:t>
            </a:r>
            <a:r>
              <a:rPr lang="en-US" dirty="0" smtClean="0"/>
              <a:t> of red</a:t>
            </a:r>
            <a:endParaRPr lang="en-US" dirty="0"/>
          </a:p>
        </p:txBody>
      </p:sp>
      <p:sp>
        <p:nvSpPr>
          <p:cNvPr id="16" name="TextBox 15"/>
          <p:cNvSpPr txBox="1"/>
          <p:nvPr/>
        </p:nvSpPr>
        <p:spPr>
          <a:xfrm>
            <a:off x="5486400" y="5666678"/>
            <a:ext cx="297180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err="1" smtClean="0"/>
              <a:t>Burgandy</a:t>
            </a:r>
            <a:r>
              <a:rPr lang="en-US" dirty="0" smtClean="0"/>
              <a:t>: A </a:t>
            </a:r>
            <a:r>
              <a:rPr lang="en-US" b="1" u="sng" dirty="0" smtClean="0"/>
              <a:t>shade</a:t>
            </a:r>
            <a:r>
              <a:rPr lang="en-US" dirty="0" smtClean="0"/>
              <a:t> of red</a:t>
            </a:r>
            <a:endParaRPr lang="en-US" dirty="0"/>
          </a:p>
        </p:txBody>
      </p:sp>
      <p:sp>
        <p:nvSpPr>
          <p:cNvPr id="17" name="TextBox 16"/>
          <p:cNvSpPr txBox="1"/>
          <p:nvPr/>
        </p:nvSpPr>
        <p:spPr>
          <a:xfrm>
            <a:off x="3471746" y="5715000"/>
            <a:ext cx="1786054"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Red is the </a:t>
            </a:r>
            <a:r>
              <a:rPr lang="en-US" b="1" u="sng" dirty="0" smtClean="0"/>
              <a:t>hue</a:t>
            </a:r>
            <a:endParaRPr lang="en-US" b="1" u="sng"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533400"/>
            <a:ext cx="8229600" cy="1139825"/>
          </a:xfrm>
        </p:spPr>
        <p:txBody>
          <a:bodyPr/>
          <a:lstStyle/>
          <a:p>
            <a:pPr eaLnBrk="1" hangingPunct="1"/>
            <a:r>
              <a:rPr lang="en-US" sz="4100" dirty="0" smtClean="0">
                <a:latin typeface="Franklin Gothic Heavy" pitchFamily="34" charset="0"/>
              </a:rPr>
              <a:t>Lines Can Organize</a:t>
            </a:r>
          </a:p>
        </p:txBody>
      </p:sp>
      <p:graphicFrame>
        <p:nvGraphicFramePr>
          <p:cNvPr id="13339" name="Group 27"/>
          <p:cNvGraphicFramePr>
            <a:graphicFrameLocks noGrp="1"/>
          </p:cNvGraphicFramePr>
          <p:nvPr>
            <p:ph type="tbl" idx="1"/>
          </p:nvPr>
        </p:nvGraphicFramePr>
        <p:xfrm>
          <a:off x="1219200" y="1905000"/>
          <a:ext cx="6858000" cy="3827463"/>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1284309">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smtClean="0">
                          <a:ln>
                            <a:noFill/>
                          </a:ln>
                          <a:solidFill>
                            <a:schemeClr val="tx1"/>
                          </a:solidFill>
                          <a:effectLst/>
                          <a:latin typeface="Arial" charset="0"/>
                        </a:rPr>
                        <a:t>Apple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smtClean="0">
                          <a:ln>
                            <a:noFill/>
                          </a:ln>
                          <a:solidFill>
                            <a:schemeClr val="tx1"/>
                          </a:solidFill>
                          <a:effectLst/>
                          <a:latin typeface="Arial" charset="0"/>
                        </a:rPr>
                        <a:t>Grapes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smtClean="0">
                          <a:ln>
                            <a:noFill/>
                          </a:ln>
                          <a:solidFill>
                            <a:schemeClr val="tx1"/>
                          </a:solidFill>
                          <a:effectLst/>
                          <a:latin typeface="Arial" charset="0"/>
                        </a:rPr>
                        <a:t>Oranges</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3504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latin typeface="Arial" charset="0"/>
                        </a:rPr>
                        <a:t>Red Delicious</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latin typeface="Arial" charset="0"/>
                        </a:rPr>
                        <a:t>White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latin typeface="Arial" charset="0"/>
                        </a:rPr>
                        <a:t>Navel</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0810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latin typeface="Arial" charset="0"/>
                        </a:rPr>
                        <a:t>Fuji</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latin typeface="Arial" charset="0"/>
                        </a:rPr>
                        <a:t>Red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latin typeface="Arial" charset="0"/>
                        </a:rPr>
                        <a:t>Hamlin</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a:t>
            </a:r>
            <a:r>
              <a:rPr lang="en-US" smtClean="0"/>
              <a:t>you learned?</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59715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533400"/>
            <a:ext cx="8229600" cy="1066800"/>
          </a:xfrm>
        </p:spPr>
        <p:txBody>
          <a:bodyPr/>
          <a:lstStyle/>
          <a:p>
            <a:pPr eaLnBrk="1" hangingPunct="1"/>
            <a:r>
              <a:rPr lang="en-US" sz="4500" dirty="0" smtClean="0">
                <a:latin typeface="Franklin Gothic Heavy" pitchFamily="34" charset="0"/>
              </a:rPr>
              <a:t>Lines Can Create</a:t>
            </a:r>
            <a:r>
              <a:rPr lang="en-US" dirty="0" smtClean="0"/>
              <a:t> </a:t>
            </a:r>
            <a:r>
              <a:rPr lang="en-US" sz="4500" dirty="0" smtClean="0">
                <a:latin typeface="Franklin Gothic Heavy" pitchFamily="34" charset="0"/>
              </a:rPr>
              <a:t>Movement</a:t>
            </a:r>
          </a:p>
        </p:txBody>
      </p:sp>
      <p:pic>
        <p:nvPicPr>
          <p:cNvPr id="6147" name="Picture 5" descr="j02971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743200"/>
            <a:ext cx="1814513"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9" descr="j03034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343400"/>
            <a:ext cx="230505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1" descr="j029716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1600200"/>
            <a:ext cx="2373313"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2" descr="j03453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4343400"/>
            <a:ext cx="2687638"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762000"/>
            <a:ext cx="8229600" cy="1066800"/>
          </a:xfrm>
        </p:spPr>
        <p:txBody>
          <a:bodyPr/>
          <a:lstStyle/>
          <a:p>
            <a:pPr eaLnBrk="1" hangingPunct="1"/>
            <a:r>
              <a:rPr lang="en-US" sz="4500" dirty="0" smtClean="0">
                <a:latin typeface="Franklin Gothic Heavy" pitchFamily="34" charset="0"/>
              </a:rPr>
              <a:t>Lines Can Connect</a:t>
            </a:r>
          </a:p>
        </p:txBody>
      </p:sp>
      <p:grpSp>
        <p:nvGrpSpPr>
          <p:cNvPr id="7171" name="Group 20"/>
          <p:cNvGrpSpPr>
            <a:grpSpLocks/>
          </p:cNvGrpSpPr>
          <p:nvPr/>
        </p:nvGrpSpPr>
        <p:grpSpPr bwMode="auto">
          <a:xfrm>
            <a:off x="1371600" y="1828800"/>
            <a:ext cx="5943600" cy="3719513"/>
            <a:chOff x="864" y="1152"/>
            <a:chExt cx="3744" cy="2343"/>
          </a:xfrm>
        </p:grpSpPr>
        <p:pic>
          <p:nvPicPr>
            <p:cNvPr id="7172" name="Picture 4" descr="j02319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2" y="1440"/>
              <a:ext cx="1905" cy="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6"/>
            <p:cNvSpPr txBox="1">
              <a:spLocks noChangeArrowheads="1"/>
            </p:cNvSpPr>
            <p:nvPr/>
          </p:nvSpPr>
          <p:spPr bwMode="auto">
            <a:xfrm>
              <a:off x="864" y="1536"/>
              <a:ext cx="73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Speaker</a:t>
              </a:r>
            </a:p>
          </p:txBody>
        </p:sp>
        <p:sp>
          <p:nvSpPr>
            <p:cNvPr id="7174" name="Text Box 7"/>
            <p:cNvSpPr txBox="1">
              <a:spLocks noChangeArrowheads="1"/>
            </p:cNvSpPr>
            <p:nvPr/>
          </p:nvSpPr>
          <p:spPr bwMode="auto">
            <a:xfrm>
              <a:off x="2544" y="3264"/>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Fence</a:t>
              </a:r>
            </a:p>
          </p:txBody>
        </p:sp>
        <p:sp>
          <p:nvSpPr>
            <p:cNvPr id="7175" name="Text Box 8"/>
            <p:cNvSpPr txBox="1">
              <a:spLocks noChangeArrowheads="1"/>
            </p:cNvSpPr>
            <p:nvPr/>
          </p:nvSpPr>
          <p:spPr bwMode="auto">
            <a:xfrm>
              <a:off x="4224" y="1632"/>
              <a:ext cx="3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X’s</a:t>
              </a:r>
            </a:p>
          </p:txBody>
        </p:sp>
        <p:sp>
          <p:nvSpPr>
            <p:cNvPr id="7176" name="Text Box 9"/>
            <p:cNvSpPr txBox="1">
              <a:spLocks noChangeArrowheads="1"/>
            </p:cNvSpPr>
            <p:nvPr/>
          </p:nvSpPr>
          <p:spPr bwMode="auto">
            <a:xfrm>
              <a:off x="1056" y="2016"/>
              <a:ext cx="5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Post</a:t>
              </a:r>
            </a:p>
          </p:txBody>
        </p:sp>
        <p:sp>
          <p:nvSpPr>
            <p:cNvPr id="7177" name="Text Box 10"/>
            <p:cNvSpPr txBox="1">
              <a:spLocks noChangeArrowheads="1"/>
            </p:cNvSpPr>
            <p:nvPr/>
          </p:nvSpPr>
          <p:spPr bwMode="auto">
            <a:xfrm>
              <a:off x="3984" y="2112"/>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Hat</a:t>
              </a:r>
            </a:p>
          </p:txBody>
        </p:sp>
        <p:sp>
          <p:nvSpPr>
            <p:cNvPr id="7178" name="Text Box 11"/>
            <p:cNvSpPr txBox="1">
              <a:spLocks noChangeArrowheads="1"/>
            </p:cNvSpPr>
            <p:nvPr/>
          </p:nvSpPr>
          <p:spPr bwMode="auto">
            <a:xfrm>
              <a:off x="2496" y="1152"/>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Leaves</a:t>
              </a:r>
            </a:p>
          </p:txBody>
        </p:sp>
        <p:sp>
          <p:nvSpPr>
            <p:cNvPr id="7179" name="Text Box 12"/>
            <p:cNvSpPr txBox="1">
              <a:spLocks noChangeArrowheads="1"/>
            </p:cNvSpPr>
            <p:nvPr/>
          </p:nvSpPr>
          <p:spPr bwMode="auto">
            <a:xfrm>
              <a:off x="4128" y="2736"/>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Box</a:t>
              </a:r>
            </a:p>
          </p:txBody>
        </p:sp>
        <p:sp>
          <p:nvSpPr>
            <p:cNvPr id="7180" name="Line 13"/>
            <p:cNvSpPr>
              <a:spLocks noChangeShapeType="1"/>
            </p:cNvSpPr>
            <p:nvPr/>
          </p:nvSpPr>
          <p:spPr bwMode="auto">
            <a:xfrm>
              <a:off x="1536" y="2160"/>
              <a:ext cx="768"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1" name="Line 14"/>
            <p:cNvSpPr>
              <a:spLocks noChangeShapeType="1"/>
            </p:cNvSpPr>
            <p:nvPr/>
          </p:nvSpPr>
          <p:spPr bwMode="auto">
            <a:xfrm>
              <a:off x="1584" y="1680"/>
              <a:ext cx="384"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2" name="Line 15"/>
            <p:cNvSpPr>
              <a:spLocks noChangeShapeType="1"/>
            </p:cNvSpPr>
            <p:nvPr/>
          </p:nvSpPr>
          <p:spPr bwMode="auto">
            <a:xfrm>
              <a:off x="3744" y="1728"/>
              <a:ext cx="432"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3" name="Line 16"/>
            <p:cNvSpPr>
              <a:spLocks noChangeShapeType="1"/>
            </p:cNvSpPr>
            <p:nvPr/>
          </p:nvSpPr>
          <p:spPr bwMode="auto">
            <a:xfrm>
              <a:off x="3168" y="2208"/>
              <a:ext cx="768"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4" name="Line 17"/>
            <p:cNvSpPr>
              <a:spLocks noChangeShapeType="1"/>
            </p:cNvSpPr>
            <p:nvPr/>
          </p:nvSpPr>
          <p:spPr bwMode="auto">
            <a:xfrm>
              <a:off x="3552" y="2880"/>
              <a:ext cx="480"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5" name="Line 18"/>
            <p:cNvSpPr>
              <a:spLocks noChangeShapeType="1"/>
            </p:cNvSpPr>
            <p:nvPr/>
          </p:nvSpPr>
          <p:spPr bwMode="auto">
            <a:xfrm>
              <a:off x="2736" y="1392"/>
              <a:ext cx="0" cy="24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6" name="Line 19"/>
            <p:cNvSpPr>
              <a:spLocks noChangeShapeType="1"/>
            </p:cNvSpPr>
            <p:nvPr/>
          </p:nvSpPr>
          <p:spPr bwMode="auto">
            <a:xfrm>
              <a:off x="2784" y="2976"/>
              <a:ext cx="0" cy="336"/>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838200"/>
            <a:ext cx="8229600" cy="1066800"/>
          </a:xfrm>
        </p:spPr>
        <p:txBody>
          <a:bodyPr/>
          <a:lstStyle/>
          <a:p>
            <a:pPr eaLnBrk="1" hangingPunct="1"/>
            <a:r>
              <a:rPr lang="en-US" sz="4500" dirty="0" smtClean="0">
                <a:latin typeface="Franklin Gothic Heavy" pitchFamily="34" charset="0"/>
              </a:rPr>
              <a:t>Lines Can Separate</a:t>
            </a:r>
          </a:p>
        </p:txBody>
      </p:sp>
      <p:grpSp>
        <p:nvGrpSpPr>
          <p:cNvPr id="8196" name="Group 14"/>
          <p:cNvGrpSpPr>
            <a:grpSpLocks/>
          </p:cNvGrpSpPr>
          <p:nvPr/>
        </p:nvGrpSpPr>
        <p:grpSpPr bwMode="auto">
          <a:xfrm>
            <a:off x="3962400" y="1905000"/>
            <a:ext cx="3505200" cy="4419600"/>
            <a:chOff x="2544" y="1104"/>
            <a:chExt cx="2208" cy="2784"/>
          </a:xfrm>
        </p:grpSpPr>
        <p:sp>
          <p:nvSpPr>
            <p:cNvPr id="8197" name="Rectangle 4"/>
            <p:cNvSpPr>
              <a:spLocks noChangeArrowheads="1"/>
            </p:cNvSpPr>
            <p:nvPr/>
          </p:nvSpPr>
          <p:spPr bwMode="auto">
            <a:xfrm>
              <a:off x="2544" y="1104"/>
              <a:ext cx="2208" cy="278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8198" name="Text Box 5"/>
            <p:cNvSpPr txBox="1">
              <a:spLocks noChangeArrowheads="1"/>
            </p:cNvSpPr>
            <p:nvPr/>
          </p:nvSpPr>
          <p:spPr bwMode="auto">
            <a:xfrm>
              <a:off x="2592" y="1248"/>
              <a:ext cx="768"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600" dirty="0" err="1"/>
                <a:t>Lorem</a:t>
              </a:r>
              <a:r>
                <a:rPr lang="en-US" sz="600" dirty="0"/>
                <a:t> </a:t>
              </a:r>
              <a:r>
                <a:rPr lang="en-US" sz="600" dirty="0" err="1"/>
                <a:t>Lorem</a:t>
              </a:r>
              <a:r>
                <a:rPr lang="en-US" sz="600" dirty="0"/>
                <a:t> </a:t>
              </a:r>
              <a:r>
                <a:rPr lang="en-US" sz="600" dirty="0" err="1"/>
                <a:t>ipsum</a:t>
              </a:r>
              <a:r>
                <a:rPr lang="en-US" sz="600" dirty="0"/>
                <a:t> dolor sit </a:t>
              </a:r>
              <a:r>
                <a:rPr lang="en-US" sz="600" dirty="0" err="1"/>
                <a:t>amet</a:t>
              </a:r>
              <a:r>
                <a:rPr lang="en-US" sz="600" dirty="0"/>
                <a:t>, </a:t>
              </a:r>
              <a:r>
                <a:rPr lang="en-US" sz="600" dirty="0" err="1"/>
                <a:t>consectetur</a:t>
              </a:r>
              <a:r>
                <a:rPr lang="en-US" sz="600" dirty="0"/>
                <a:t> </a:t>
              </a:r>
              <a:r>
                <a:rPr lang="en-US" sz="600" dirty="0" err="1"/>
                <a:t>adipisicing</a:t>
              </a:r>
              <a:r>
                <a:rPr lang="en-US" sz="600" dirty="0"/>
                <a:t> </a:t>
              </a:r>
              <a:r>
                <a:rPr lang="en-US" sz="600" dirty="0" err="1"/>
                <a:t>elit</a:t>
              </a:r>
              <a:r>
                <a:rPr lang="en-US" sz="600" dirty="0"/>
                <a:t>, </a:t>
              </a:r>
              <a:r>
                <a:rPr lang="en-US" sz="600" dirty="0" err="1"/>
                <a:t>sed</a:t>
              </a:r>
              <a:r>
                <a:rPr lang="en-US" sz="600" dirty="0"/>
                <a:t> do </a:t>
              </a:r>
              <a:r>
                <a:rPr lang="en-US" sz="600" dirty="0" err="1"/>
                <a:t>eiusmod</a:t>
              </a:r>
              <a:r>
                <a:rPr lang="en-US" sz="600" dirty="0"/>
                <a:t> </a:t>
              </a:r>
              <a:r>
                <a:rPr lang="en-US" sz="600" dirty="0" err="1"/>
                <a:t>tempor</a:t>
              </a:r>
              <a:r>
                <a:rPr lang="en-US" sz="600" dirty="0"/>
                <a:t> </a:t>
              </a:r>
              <a:r>
                <a:rPr lang="en-US" sz="600" dirty="0" err="1"/>
                <a:t>incididunt</a:t>
              </a:r>
              <a:r>
                <a:rPr lang="en-US" sz="600" dirty="0"/>
                <a:t> </a:t>
              </a:r>
              <a:r>
                <a:rPr lang="en-US" sz="600" dirty="0" err="1"/>
                <a:t>ut</a:t>
              </a:r>
              <a:r>
                <a:rPr lang="en-US" sz="600" dirty="0"/>
                <a:t> </a:t>
              </a:r>
              <a:r>
                <a:rPr lang="en-US" sz="600" dirty="0" err="1"/>
                <a:t>labore</a:t>
              </a:r>
              <a:r>
                <a:rPr lang="en-US" sz="600" dirty="0"/>
                <a:t> et </a:t>
              </a:r>
              <a:r>
                <a:rPr lang="en-US" sz="600" dirty="0" err="1"/>
                <a:t>dolore</a:t>
              </a:r>
              <a:r>
                <a:rPr lang="en-US" sz="600" dirty="0"/>
                <a:t> magna </a:t>
              </a:r>
              <a:r>
                <a:rPr lang="en-US" sz="600" dirty="0" err="1"/>
                <a:t>aliqua</a:t>
              </a:r>
              <a:r>
                <a:rPr lang="en-US" sz="600" dirty="0"/>
                <a:t>. </a:t>
              </a:r>
              <a:r>
                <a:rPr lang="en-US" sz="600" dirty="0" err="1"/>
                <a:t>Ut</a:t>
              </a:r>
              <a:r>
                <a:rPr lang="en-US" sz="600" dirty="0"/>
                <a:t> </a:t>
              </a:r>
              <a:r>
                <a:rPr lang="en-US" sz="600" dirty="0" err="1"/>
                <a:t>enim</a:t>
              </a:r>
              <a:r>
                <a:rPr lang="en-US" sz="600" dirty="0"/>
                <a:t> ad minim </a:t>
              </a:r>
              <a:r>
                <a:rPr lang="en-US" sz="600" dirty="0" err="1"/>
                <a:t>veniam</a:t>
              </a:r>
              <a:r>
                <a:rPr lang="en-US" sz="600" dirty="0"/>
                <a:t>, </a:t>
              </a:r>
              <a:r>
                <a:rPr lang="en-US" sz="600" dirty="0" err="1"/>
                <a:t>quis</a:t>
              </a:r>
              <a:r>
                <a:rPr lang="en-US" sz="600" dirty="0"/>
                <a:t> </a:t>
              </a:r>
              <a:r>
                <a:rPr lang="en-US" sz="600" dirty="0" err="1"/>
                <a:t>nostrud</a:t>
              </a:r>
              <a:r>
                <a:rPr lang="en-US" sz="600" dirty="0"/>
                <a:t> exercitation </a:t>
              </a:r>
              <a:r>
                <a:rPr lang="en-US" sz="600" dirty="0" err="1"/>
                <a:t>ullamco</a:t>
              </a:r>
              <a:r>
                <a:rPr lang="en-US" sz="600" dirty="0"/>
                <a:t> </a:t>
              </a:r>
              <a:r>
                <a:rPr lang="en-US" sz="600" dirty="0" err="1"/>
                <a:t>laboris</a:t>
              </a:r>
              <a:r>
                <a:rPr lang="en-US" sz="600" dirty="0"/>
                <a:t> nisi </a:t>
              </a:r>
              <a:r>
                <a:rPr lang="en-US" sz="600" dirty="0" err="1"/>
                <a:t>ut</a:t>
              </a:r>
              <a:r>
                <a:rPr lang="en-US" sz="600" dirty="0"/>
                <a:t> </a:t>
              </a:r>
              <a:r>
                <a:rPr lang="en-US" sz="600" dirty="0" err="1"/>
                <a:t>aliquip</a:t>
              </a:r>
              <a:r>
                <a:rPr lang="en-US" sz="600" dirty="0"/>
                <a:t> ex </a:t>
              </a:r>
              <a:r>
                <a:rPr lang="en-US" sz="600" dirty="0" err="1"/>
                <a:t>ea</a:t>
              </a:r>
              <a:r>
                <a:rPr lang="en-US" sz="600" dirty="0"/>
                <a:t> </a:t>
              </a:r>
              <a:r>
                <a:rPr lang="en-US" sz="600" dirty="0" err="1"/>
                <a:t>commodo</a:t>
              </a:r>
              <a:r>
                <a:rPr lang="en-US" sz="600" dirty="0"/>
                <a:t> </a:t>
              </a:r>
              <a:r>
                <a:rPr lang="en-US" sz="600" dirty="0" err="1"/>
                <a:t>consequat</a:t>
              </a:r>
              <a:r>
                <a:rPr lang="en-US" sz="600" dirty="0"/>
                <a:t>. </a:t>
              </a:r>
              <a:r>
                <a:rPr lang="en-US" sz="600" dirty="0" err="1"/>
                <a:t>Duis</a:t>
              </a:r>
              <a:r>
                <a:rPr lang="en-US" sz="600" dirty="0"/>
                <a:t> </a:t>
              </a:r>
              <a:r>
                <a:rPr lang="en-US" sz="600" dirty="0" err="1"/>
                <a:t>aute</a:t>
              </a:r>
              <a:r>
                <a:rPr lang="en-US" sz="600" dirty="0"/>
                <a:t> </a:t>
              </a:r>
              <a:r>
                <a:rPr lang="en-US" sz="600" dirty="0" err="1"/>
                <a:t>irure</a:t>
              </a:r>
              <a:r>
                <a:rPr lang="en-US" sz="600" dirty="0"/>
                <a:t> dolor in </a:t>
              </a:r>
              <a:r>
                <a:rPr lang="en-US" sz="600" dirty="0" err="1"/>
                <a:t>reprehenderit</a:t>
              </a:r>
              <a:r>
                <a:rPr lang="en-US" sz="600" dirty="0"/>
                <a:t> in </a:t>
              </a:r>
              <a:r>
                <a:rPr lang="en-US" sz="600" dirty="0" err="1"/>
                <a:t>voluptate</a:t>
              </a:r>
              <a:r>
                <a:rPr lang="en-US" sz="600" dirty="0"/>
                <a:t> </a:t>
              </a:r>
              <a:r>
                <a:rPr lang="en-US" sz="600" dirty="0" err="1"/>
                <a:t>velit</a:t>
              </a:r>
              <a:r>
                <a:rPr lang="en-US" sz="600" dirty="0"/>
                <a:t> </a:t>
              </a:r>
              <a:r>
                <a:rPr lang="en-US" sz="600" dirty="0" err="1"/>
                <a:t>esse</a:t>
              </a:r>
              <a:r>
                <a:rPr lang="en-US" sz="600" dirty="0"/>
                <a:t> </a:t>
              </a:r>
              <a:r>
                <a:rPr lang="en-US" sz="600" dirty="0" err="1"/>
                <a:t>cillum</a:t>
              </a:r>
              <a:r>
                <a:rPr lang="en-US" sz="600" dirty="0"/>
                <a:t> </a:t>
              </a:r>
              <a:r>
                <a:rPr lang="en-US" sz="600" dirty="0" err="1"/>
                <a:t>dolore</a:t>
              </a:r>
              <a:r>
                <a:rPr lang="en-US" sz="600" dirty="0"/>
                <a:t> </a:t>
              </a:r>
              <a:r>
                <a:rPr lang="en-US" sz="600" dirty="0" err="1"/>
                <a:t>eu</a:t>
              </a:r>
              <a:r>
                <a:rPr lang="en-US" sz="600" dirty="0"/>
                <a:t> </a:t>
              </a:r>
              <a:r>
                <a:rPr lang="en-US" sz="600" dirty="0" err="1"/>
                <a:t>fugiat</a:t>
              </a:r>
              <a:r>
                <a:rPr lang="en-US" sz="600" dirty="0"/>
                <a:t> </a:t>
              </a:r>
              <a:r>
                <a:rPr lang="en-US" sz="600" dirty="0" err="1"/>
                <a:t>nulla</a:t>
              </a:r>
              <a:r>
                <a:rPr lang="en-US" sz="600" dirty="0"/>
                <a:t> </a:t>
              </a:r>
              <a:r>
                <a:rPr lang="en-US" sz="600" dirty="0" err="1"/>
                <a:t>pariatur</a:t>
              </a:r>
              <a:r>
                <a:rPr lang="en-US" sz="600" dirty="0"/>
                <a:t>. </a:t>
              </a:r>
              <a:r>
                <a:rPr lang="en-US" sz="600" dirty="0" err="1"/>
                <a:t>Excepteur</a:t>
              </a:r>
              <a:r>
                <a:rPr lang="en-US" sz="600" dirty="0"/>
                <a:t> </a:t>
              </a:r>
              <a:r>
                <a:rPr lang="en-US" sz="600" dirty="0" err="1"/>
                <a:t>sint</a:t>
              </a:r>
              <a:r>
                <a:rPr lang="en-US" sz="600" dirty="0"/>
                <a:t> </a:t>
              </a:r>
              <a:r>
                <a:rPr lang="en-US" sz="600" dirty="0" err="1"/>
                <a:t>occaecat</a:t>
              </a:r>
              <a:r>
                <a:rPr lang="en-US" sz="600" dirty="0"/>
                <a:t> </a:t>
              </a:r>
              <a:r>
                <a:rPr lang="en-US" sz="600" dirty="0" err="1"/>
                <a:t>cupidatat</a:t>
              </a:r>
              <a:r>
                <a:rPr lang="en-US" sz="600" dirty="0"/>
                <a:t> non </a:t>
              </a:r>
              <a:r>
                <a:rPr lang="en-US" sz="600" dirty="0" err="1"/>
                <a:t>proident</a:t>
              </a:r>
              <a:r>
                <a:rPr lang="en-US" sz="600" dirty="0"/>
                <a:t>, </a:t>
              </a:r>
              <a:r>
                <a:rPr lang="en-US" sz="600" dirty="0" err="1"/>
                <a:t>sunt</a:t>
              </a:r>
              <a:r>
                <a:rPr lang="en-US" sz="600" dirty="0"/>
                <a:t> in culpa qui </a:t>
              </a:r>
              <a:r>
                <a:rPr lang="en-US" sz="600" dirty="0" err="1"/>
                <a:t>officia</a:t>
              </a:r>
              <a:r>
                <a:rPr lang="en-US" sz="600" dirty="0"/>
                <a:t> </a:t>
              </a:r>
              <a:r>
                <a:rPr lang="en-US" sz="600" dirty="0" err="1"/>
                <a:t>deserunt</a:t>
              </a:r>
              <a:r>
                <a:rPr lang="en-US" sz="600" dirty="0"/>
                <a:t> </a:t>
              </a:r>
              <a:r>
                <a:rPr lang="en-US" sz="600" dirty="0" err="1"/>
                <a:t>mollit</a:t>
              </a:r>
              <a:r>
                <a:rPr lang="en-US" sz="600" dirty="0"/>
                <a:t> </a:t>
              </a:r>
              <a:r>
                <a:rPr lang="en-US" sz="600" dirty="0" err="1"/>
                <a:t>anim</a:t>
              </a:r>
              <a:r>
                <a:rPr lang="en-US" sz="600" dirty="0"/>
                <a:t> id </a:t>
              </a:r>
              <a:r>
                <a:rPr lang="en-US" sz="600" dirty="0" err="1"/>
                <a:t>est</a:t>
              </a:r>
              <a:r>
                <a:rPr lang="en-US" sz="600" dirty="0"/>
                <a:t> </a:t>
              </a:r>
              <a:r>
                <a:rPr lang="en-US" sz="600" dirty="0" err="1"/>
                <a:t>laborum</a:t>
              </a:r>
              <a:r>
                <a:rPr lang="en-US" sz="600" dirty="0"/>
                <a:t>. </a:t>
              </a:r>
              <a:r>
                <a:rPr lang="en-US" sz="600" dirty="0" err="1"/>
                <a:t>Lorem</a:t>
              </a:r>
              <a:r>
                <a:rPr lang="en-US" sz="600" dirty="0"/>
                <a:t> </a:t>
              </a:r>
              <a:r>
                <a:rPr lang="en-US" sz="600" dirty="0" err="1"/>
                <a:t>Lorem</a:t>
              </a:r>
              <a:r>
                <a:rPr lang="en-US" sz="600" dirty="0"/>
                <a:t> </a:t>
              </a:r>
              <a:r>
                <a:rPr lang="en-US" sz="600" dirty="0" err="1"/>
                <a:t>ipsum</a:t>
              </a:r>
              <a:r>
                <a:rPr lang="en-US" sz="600" dirty="0"/>
                <a:t> dolor sit </a:t>
              </a:r>
              <a:r>
                <a:rPr lang="en-US" sz="600" dirty="0" err="1"/>
                <a:t>amet</a:t>
              </a:r>
              <a:r>
                <a:rPr lang="en-US" sz="600" dirty="0"/>
                <a:t>, </a:t>
              </a:r>
              <a:r>
                <a:rPr lang="en-US" sz="600" dirty="0" err="1"/>
                <a:t>consectetur</a:t>
              </a:r>
              <a:r>
                <a:rPr lang="en-US" sz="600" dirty="0"/>
                <a:t> </a:t>
              </a:r>
              <a:r>
                <a:rPr lang="en-US" sz="600" dirty="0" err="1"/>
                <a:t>adipisicing</a:t>
              </a:r>
              <a:r>
                <a:rPr lang="en-US" sz="600" dirty="0"/>
                <a:t> </a:t>
              </a:r>
              <a:r>
                <a:rPr lang="en-US" sz="600" dirty="0" err="1"/>
                <a:t>elit</a:t>
              </a:r>
              <a:r>
                <a:rPr lang="en-US" sz="600" dirty="0"/>
                <a:t>, </a:t>
              </a:r>
              <a:r>
                <a:rPr lang="en-US" sz="600" dirty="0" err="1"/>
                <a:t>sed</a:t>
              </a:r>
              <a:r>
                <a:rPr lang="en-US" sz="600" dirty="0"/>
                <a:t> do </a:t>
              </a:r>
              <a:r>
                <a:rPr lang="en-US" sz="600" dirty="0" err="1"/>
                <a:t>eiusmod</a:t>
              </a:r>
              <a:r>
                <a:rPr lang="en-US" sz="600" dirty="0"/>
                <a:t> </a:t>
              </a:r>
              <a:r>
                <a:rPr lang="en-US" sz="600" dirty="0" err="1"/>
                <a:t>tempor</a:t>
              </a:r>
              <a:r>
                <a:rPr lang="en-US" sz="600" dirty="0"/>
                <a:t> </a:t>
              </a:r>
              <a:r>
                <a:rPr lang="en-US" sz="600" dirty="0" err="1"/>
                <a:t>incididunt</a:t>
              </a:r>
              <a:r>
                <a:rPr lang="en-US" sz="600" dirty="0"/>
                <a:t> </a:t>
              </a:r>
              <a:r>
                <a:rPr lang="en-US" sz="600" dirty="0" err="1"/>
                <a:t>ut</a:t>
              </a:r>
              <a:r>
                <a:rPr lang="en-US" sz="600" dirty="0"/>
                <a:t> </a:t>
              </a:r>
              <a:r>
                <a:rPr lang="en-US" sz="600" dirty="0" err="1"/>
                <a:t>labore</a:t>
              </a:r>
              <a:r>
                <a:rPr lang="en-US" sz="600" dirty="0"/>
                <a:t> et </a:t>
              </a:r>
              <a:r>
                <a:rPr lang="en-US" sz="600" dirty="0" err="1"/>
                <a:t>dolore</a:t>
              </a:r>
              <a:r>
                <a:rPr lang="en-US" sz="600" dirty="0"/>
                <a:t> magna </a:t>
              </a:r>
              <a:r>
                <a:rPr lang="en-US" sz="600" dirty="0" err="1"/>
                <a:t>aliqua</a:t>
              </a:r>
              <a:r>
                <a:rPr lang="en-US" sz="600" dirty="0"/>
                <a:t>. </a:t>
              </a:r>
              <a:r>
                <a:rPr lang="en-US" sz="600" dirty="0" err="1"/>
                <a:t>Ut</a:t>
              </a:r>
              <a:r>
                <a:rPr lang="en-US" sz="600" dirty="0"/>
                <a:t> </a:t>
              </a:r>
              <a:r>
                <a:rPr lang="en-US" sz="600" dirty="0" err="1"/>
                <a:t>enim</a:t>
              </a:r>
              <a:r>
                <a:rPr lang="en-US" sz="600" dirty="0"/>
                <a:t> ad minim </a:t>
              </a:r>
              <a:r>
                <a:rPr lang="en-US" sz="600" dirty="0" err="1"/>
                <a:t>veniam</a:t>
              </a:r>
              <a:r>
                <a:rPr lang="en-US" sz="600" dirty="0"/>
                <a:t>, </a:t>
              </a:r>
              <a:r>
                <a:rPr lang="en-US" sz="600" dirty="0" err="1"/>
                <a:t>quis</a:t>
              </a:r>
              <a:r>
                <a:rPr lang="en-US" sz="600" dirty="0"/>
                <a:t> </a:t>
              </a:r>
              <a:r>
                <a:rPr lang="en-US" sz="600" dirty="0" err="1"/>
                <a:t>nostrud</a:t>
              </a:r>
              <a:r>
                <a:rPr lang="en-US" sz="600" dirty="0"/>
                <a:t> exercitation </a:t>
              </a:r>
              <a:r>
                <a:rPr lang="en-US" sz="600" dirty="0" err="1"/>
                <a:t>ullamco</a:t>
              </a:r>
              <a:r>
                <a:rPr lang="en-US" sz="600" dirty="0"/>
                <a:t> </a:t>
              </a:r>
              <a:r>
                <a:rPr lang="en-US" sz="600" dirty="0" err="1"/>
                <a:t>laboris</a:t>
              </a:r>
              <a:r>
                <a:rPr lang="en-US" sz="600" dirty="0"/>
                <a:t> nisi </a:t>
              </a:r>
              <a:r>
                <a:rPr lang="en-US" sz="600" dirty="0" err="1"/>
                <a:t>ut</a:t>
              </a:r>
              <a:r>
                <a:rPr lang="en-US" sz="600" dirty="0"/>
                <a:t> </a:t>
              </a:r>
              <a:r>
                <a:rPr lang="en-US" sz="600" dirty="0" err="1"/>
                <a:t>aliquip</a:t>
              </a:r>
              <a:r>
                <a:rPr lang="en-US" sz="600" dirty="0"/>
                <a:t> ex </a:t>
              </a:r>
              <a:r>
                <a:rPr lang="en-US" sz="600" dirty="0" err="1"/>
                <a:t>ea</a:t>
              </a:r>
              <a:r>
                <a:rPr lang="en-US" sz="600" dirty="0"/>
                <a:t> </a:t>
              </a:r>
              <a:r>
                <a:rPr lang="en-US" sz="600" dirty="0" err="1"/>
                <a:t>commodo</a:t>
              </a:r>
              <a:r>
                <a:rPr lang="en-US" sz="600" dirty="0"/>
                <a:t> </a:t>
              </a:r>
              <a:r>
                <a:rPr lang="en-US" sz="600" dirty="0" err="1"/>
                <a:t>consequat</a:t>
              </a:r>
              <a:r>
                <a:rPr lang="en-US" sz="600" dirty="0"/>
                <a:t>. </a:t>
              </a:r>
              <a:r>
                <a:rPr lang="en-US" sz="600" dirty="0" err="1"/>
                <a:t>Duis</a:t>
              </a:r>
              <a:r>
                <a:rPr lang="en-US" sz="600" dirty="0"/>
                <a:t> </a:t>
              </a:r>
              <a:r>
                <a:rPr lang="en-US" sz="600" dirty="0" err="1"/>
                <a:t>aute</a:t>
              </a:r>
              <a:r>
                <a:rPr lang="en-US" sz="600" dirty="0"/>
                <a:t> </a:t>
              </a:r>
              <a:r>
                <a:rPr lang="en-US" sz="600" dirty="0" err="1"/>
                <a:t>irure</a:t>
              </a:r>
              <a:r>
                <a:rPr lang="en-US" sz="600" dirty="0"/>
                <a:t> dolor in </a:t>
              </a:r>
              <a:r>
                <a:rPr lang="en-US" sz="600" dirty="0" err="1"/>
                <a:t>reprehenderit</a:t>
              </a:r>
              <a:r>
                <a:rPr lang="en-US" sz="600" dirty="0"/>
                <a:t> in </a:t>
              </a:r>
              <a:r>
                <a:rPr lang="en-US" sz="600" dirty="0" err="1"/>
                <a:t>voluptate</a:t>
              </a:r>
              <a:r>
                <a:rPr lang="en-US" sz="600" dirty="0"/>
                <a:t> </a:t>
              </a:r>
              <a:r>
                <a:rPr lang="en-US" sz="600" dirty="0" err="1"/>
                <a:t>velit</a:t>
              </a:r>
              <a:r>
                <a:rPr lang="en-US" sz="600" dirty="0"/>
                <a:t> </a:t>
              </a:r>
              <a:r>
                <a:rPr lang="en-US" sz="600" dirty="0" err="1"/>
                <a:t>esse</a:t>
              </a:r>
              <a:r>
                <a:rPr lang="en-US" sz="600" dirty="0"/>
                <a:t> </a:t>
              </a:r>
              <a:r>
                <a:rPr lang="en-US" sz="600" dirty="0" err="1"/>
                <a:t>cillum</a:t>
              </a:r>
              <a:r>
                <a:rPr lang="en-US" sz="600" dirty="0"/>
                <a:t> </a:t>
              </a:r>
              <a:r>
                <a:rPr lang="en-US" sz="600" dirty="0" err="1"/>
                <a:t>dolore</a:t>
              </a:r>
              <a:r>
                <a:rPr lang="en-US" sz="600" dirty="0"/>
                <a:t> </a:t>
              </a:r>
              <a:r>
                <a:rPr lang="en-US" sz="600" dirty="0" err="1"/>
                <a:t>eu</a:t>
              </a:r>
              <a:r>
                <a:rPr lang="en-US" sz="600" dirty="0"/>
                <a:t> </a:t>
              </a:r>
              <a:r>
                <a:rPr lang="en-US" sz="600" dirty="0" err="1"/>
                <a:t>fugiat</a:t>
              </a:r>
              <a:r>
                <a:rPr lang="en-US" sz="600" dirty="0"/>
                <a:t> </a:t>
              </a:r>
              <a:r>
                <a:rPr lang="en-US" sz="600" dirty="0" err="1"/>
                <a:t>nulla</a:t>
              </a:r>
              <a:r>
                <a:rPr lang="en-US" sz="600" dirty="0"/>
                <a:t> </a:t>
              </a:r>
              <a:r>
                <a:rPr lang="en-US" sz="600" dirty="0" err="1"/>
                <a:t>pariatur</a:t>
              </a:r>
              <a:r>
                <a:rPr lang="en-US" sz="600" dirty="0"/>
                <a:t>. </a:t>
              </a:r>
              <a:r>
                <a:rPr lang="en-US" sz="600" dirty="0" err="1"/>
                <a:t>Excepteur</a:t>
              </a:r>
              <a:r>
                <a:rPr lang="en-US" sz="600" dirty="0"/>
                <a:t> </a:t>
              </a:r>
              <a:r>
                <a:rPr lang="en-US" sz="600" dirty="0" err="1"/>
                <a:t>sint</a:t>
              </a:r>
              <a:r>
                <a:rPr lang="en-US" sz="600" dirty="0"/>
                <a:t> </a:t>
              </a:r>
              <a:r>
                <a:rPr lang="en-US" sz="600" dirty="0" err="1"/>
                <a:t>occaecat</a:t>
              </a:r>
              <a:r>
                <a:rPr lang="en-US" sz="600" dirty="0"/>
                <a:t> </a:t>
              </a:r>
              <a:r>
                <a:rPr lang="en-US" sz="600" dirty="0" err="1"/>
                <a:t>cupidatat</a:t>
              </a:r>
              <a:r>
                <a:rPr lang="en-US" sz="600" dirty="0"/>
                <a:t> non </a:t>
              </a:r>
              <a:r>
                <a:rPr lang="en-US" sz="600" dirty="0" err="1"/>
                <a:t>proident</a:t>
              </a:r>
              <a:r>
                <a:rPr lang="en-US" sz="600" dirty="0"/>
                <a:t>, </a:t>
              </a:r>
              <a:r>
                <a:rPr lang="en-US" sz="600" dirty="0" err="1"/>
                <a:t>sunt</a:t>
              </a:r>
              <a:r>
                <a:rPr lang="en-US" sz="600" dirty="0"/>
                <a:t> in culpa qui </a:t>
              </a:r>
              <a:r>
                <a:rPr lang="en-US" sz="600" dirty="0" err="1"/>
                <a:t>officia</a:t>
              </a:r>
              <a:r>
                <a:rPr lang="en-US" sz="600" dirty="0"/>
                <a:t> </a:t>
              </a:r>
              <a:r>
                <a:rPr lang="en-US" sz="600" dirty="0" err="1"/>
                <a:t>deserunt</a:t>
              </a:r>
              <a:r>
                <a:rPr lang="en-US" sz="600" dirty="0"/>
                <a:t> </a:t>
              </a:r>
              <a:r>
                <a:rPr lang="en-US" sz="600" dirty="0" err="1"/>
                <a:t>mollit</a:t>
              </a:r>
              <a:r>
                <a:rPr lang="en-US" sz="600" dirty="0"/>
                <a:t> </a:t>
              </a:r>
              <a:r>
                <a:rPr lang="en-US" sz="600" dirty="0" err="1"/>
                <a:t>anim</a:t>
              </a:r>
              <a:r>
                <a:rPr lang="en-US" sz="600" dirty="0"/>
                <a:t> id </a:t>
              </a:r>
              <a:r>
                <a:rPr lang="en-US" sz="600" dirty="0" err="1"/>
                <a:t>est</a:t>
              </a:r>
              <a:r>
                <a:rPr lang="en-US" sz="600" dirty="0"/>
                <a:t> </a:t>
              </a:r>
              <a:r>
                <a:rPr lang="en-US" sz="600" dirty="0" err="1"/>
                <a:t>laborum</a:t>
              </a:r>
              <a:r>
                <a:rPr lang="en-US" sz="600" dirty="0"/>
                <a:t>. </a:t>
              </a:r>
            </a:p>
            <a:p>
              <a:pPr algn="just" eaLnBrk="1" hangingPunct="1">
                <a:spcBef>
                  <a:spcPct val="50000"/>
                </a:spcBef>
              </a:pPr>
              <a:r>
                <a:rPr lang="en-US" sz="600" dirty="0" err="1"/>
                <a:t>Lorem</a:t>
              </a:r>
              <a:r>
                <a:rPr lang="en-US" sz="600" dirty="0"/>
                <a:t> </a:t>
              </a:r>
              <a:r>
                <a:rPr lang="en-US" sz="600" dirty="0" err="1"/>
                <a:t>Lorem</a:t>
              </a:r>
              <a:r>
                <a:rPr lang="en-US" sz="600" dirty="0"/>
                <a:t> </a:t>
              </a:r>
              <a:r>
                <a:rPr lang="en-US" sz="600" dirty="0" err="1"/>
                <a:t>ipsum</a:t>
              </a:r>
              <a:r>
                <a:rPr lang="en-US" sz="600" dirty="0"/>
                <a:t> dolor sit </a:t>
              </a:r>
              <a:r>
                <a:rPr lang="en-US" sz="600" dirty="0" err="1"/>
                <a:t>amet</a:t>
              </a:r>
              <a:r>
                <a:rPr lang="en-US" sz="600" dirty="0"/>
                <a:t>, </a:t>
              </a:r>
              <a:r>
                <a:rPr lang="en-US" sz="600" dirty="0" err="1"/>
                <a:t>consectetur</a:t>
              </a:r>
              <a:r>
                <a:rPr lang="en-US" sz="600" dirty="0"/>
                <a:t> </a:t>
              </a:r>
              <a:r>
                <a:rPr lang="en-US" sz="600" dirty="0" err="1"/>
                <a:t>adipisicing</a:t>
              </a:r>
              <a:r>
                <a:rPr lang="en-US" sz="600" dirty="0"/>
                <a:t> </a:t>
              </a:r>
              <a:r>
                <a:rPr lang="en-US" sz="600" dirty="0" err="1"/>
                <a:t>elit</a:t>
              </a:r>
              <a:r>
                <a:rPr lang="en-US" sz="600" dirty="0"/>
                <a:t>, </a:t>
              </a:r>
              <a:r>
                <a:rPr lang="en-US" sz="600" dirty="0" err="1"/>
                <a:t>sed</a:t>
              </a:r>
              <a:r>
                <a:rPr lang="en-US" sz="600" dirty="0"/>
                <a:t> do </a:t>
              </a:r>
              <a:r>
                <a:rPr lang="en-US" sz="600" dirty="0" err="1"/>
                <a:t>eiusmod</a:t>
              </a:r>
              <a:r>
                <a:rPr lang="en-US" sz="600" dirty="0"/>
                <a:t> </a:t>
              </a:r>
              <a:r>
                <a:rPr lang="en-US" sz="600" dirty="0" err="1"/>
                <a:t>tempor</a:t>
              </a:r>
              <a:r>
                <a:rPr lang="en-US" sz="600" dirty="0"/>
                <a:t> </a:t>
              </a:r>
              <a:r>
                <a:rPr lang="en-US" sz="600" dirty="0" err="1"/>
                <a:t>incididunt</a:t>
              </a:r>
              <a:r>
                <a:rPr lang="en-US" sz="600" dirty="0"/>
                <a:t> </a:t>
              </a:r>
              <a:r>
                <a:rPr lang="en-US" sz="600" dirty="0" err="1"/>
                <a:t>ut</a:t>
              </a:r>
              <a:r>
                <a:rPr lang="en-US" sz="600" dirty="0"/>
                <a:t> </a:t>
              </a:r>
              <a:r>
                <a:rPr lang="en-US" sz="600" dirty="0" err="1"/>
                <a:t>labore</a:t>
              </a:r>
              <a:r>
                <a:rPr lang="en-US" sz="600" dirty="0"/>
                <a:t> et </a:t>
              </a:r>
              <a:r>
                <a:rPr lang="en-US" sz="600" dirty="0" err="1"/>
                <a:t>dolore</a:t>
              </a:r>
              <a:r>
                <a:rPr lang="en-US" sz="600" dirty="0"/>
                <a:t> magna </a:t>
              </a:r>
              <a:r>
                <a:rPr lang="en-US" sz="600" dirty="0" err="1"/>
                <a:t>aliqua</a:t>
              </a:r>
              <a:r>
                <a:rPr lang="en-US" sz="600" dirty="0"/>
                <a:t>. </a:t>
              </a:r>
              <a:r>
                <a:rPr lang="en-US" sz="600" dirty="0" err="1"/>
                <a:t>Ut</a:t>
              </a:r>
              <a:r>
                <a:rPr lang="en-US" sz="600" dirty="0"/>
                <a:t> </a:t>
              </a:r>
              <a:r>
                <a:rPr lang="en-US" sz="600" dirty="0" err="1"/>
                <a:t>enim</a:t>
              </a:r>
              <a:r>
                <a:rPr lang="en-US" sz="600" dirty="0"/>
                <a:t> ad minim </a:t>
              </a:r>
              <a:r>
                <a:rPr lang="en-US" sz="600" dirty="0" err="1"/>
                <a:t>veniam</a:t>
              </a:r>
              <a:r>
                <a:rPr lang="en-US" sz="600" dirty="0"/>
                <a:t>, </a:t>
              </a:r>
              <a:r>
                <a:rPr lang="en-US" sz="600" dirty="0" err="1"/>
                <a:t>quis</a:t>
              </a:r>
              <a:r>
                <a:rPr lang="en-US" sz="600" dirty="0"/>
                <a:t> </a:t>
              </a:r>
              <a:r>
                <a:rPr lang="en-US" sz="600" dirty="0" err="1"/>
                <a:t>nostrud</a:t>
              </a:r>
              <a:r>
                <a:rPr lang="en-US" sz="600" dirty="0"/>
                <a:t> exercitation </a:t>
              </a:r>
              <a:r>
                <a:rPr lang="en-US" sz="600" dirty="0" err="1"/>
                <a:t>ullamco</a:t>
              </a:r>
              <a:r>
                <a:rPr lang="en-US" sz="600" dirty="0"/>
                <a:t> </a:t>
              </a:r>
              <a:r>
                <a:rPr lang="en-US" sz="600" dirty="0" err="1"/>
                <a:t>laboris</a:t>
              </a:r>
              <a:r>
                <a:rPr lang="en-US" sz="600" dirty="0"/>
                <a:t> nisi </a:t>
              </a:r>
              <a:r>
                <a:rPr lang="en-US" sz="600" dirty="0" err="1"/>
                <a:t>ut</a:t>
              </a:r>
              <a:r>
                <a:rPr lang="en-US" sz="600" dirty="0"/>
                <a:t> </a:t>
              </a:r>
              <a:r>
                <a:rPr lang="en-US" sz="600" dirty="0" err="1"/>
                <a:t>aliquip</a:t>
              </a:r>
              <a:r>
                <a:rPr lang="en-US" sz="600" dirty="0"/>
                <a:t> ex </a:t>
              </a:r>
              <a:r>
                <a:rPr lang="en-US" sz="600" dirty="0" err="1"/>
                <a:t>ea</a:t>
              </a:r>
              <a:r>
                <a:rPr lang="en-US" sz="600" dirty="0"/>
                <a:t>  </a:t>
              </a:r>
              <a:r>
                <a:rPr lang="en-US" sz="600" dirty="0" err="1"/>
                <a:t>deserunt</a:t>
              </a:r>
              <a:r>
                <a:rPr lang="en-US" sz="600" dirty="0"/>
                <a:t> </a:t>
              </a:r>
              <a:r>
                <a:rPr lang="en-US" sz="600" dirty="0" err="1"/>
                <a:t>mollit</a:t>
              </a:r>
              <a:r>
                <a:rPr lang="en-US" sz="600" dirty="0"/>
                <a:t> </a:t>
              </a:r>
              <a:r>
                <a:rPr lang="en-US" sz="600" dirty="0" err="1"/>
                <a:t>anim</a:t>
              </a:r>
              <a:r>
                <a:rPr lang="en-US" sz="600" dirty="0"/>
                <a:t> id </a:t>
              </a:r>
              <a:r>
                <a:rPr lang="en-US" sz="600" dirty="0" err="1"/>
                <a:t>est</a:t>
              </a:r>
              <a:r>
                <a:rPr lang="en-US" sz="600" dirty="0"/>
                <a:t> </a:t>
              </a:r>
              <a:r>
                <a:rPr lang="en-US" sz="600" dirty="0" err="1"/>
                <a:t>laborum</a:t>
              </a:r>
              <a:r>
                <a:rPr lang="en-US" sz="600" dirty="0"/>
                <a:t>. </a:t>
              </a:r>
            </a:p>
            <a:p>
              <a:pPr algn="just" eaLnBrk="1" hangingPunct="1">
                <a:spcBef>
                  <a:spcPct val="50000"/>
                </a:spcBef>
              </a:pPr>
              <a:endParaRPr lang="en-US" sz="600" dirty="0"/>
            </a:p>
          </p:txBody>
        </p:sp>
        <p:sp>
          <p:nvSpPr>
            <p:cNvPr id="8199" name="Line 6"/>
            <p:cNvSpPr>
              <a:spLocks noChangeShapeType="1"/>
            </p:cNvSpPr>
            <p:nvPr/>
          </p:nvSpPr>
          <p:spPr bwMode="auto">
            <a:xfrm>
              <a:off x="3378" y="1294"/>
              <a:ext cx="0" cy="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200" name="Group 10"/>
            <p:cNvGrpSpPr>
              <a:grpSpLocks/>
            </p:cNvGrpSpPr>
            <p:nvPr/>
          </p:nvGrpSpPr>
          <p:grpSpPr bwMode="auto">
            <a:xfrm>
              <a:off x="3504" y="1296"/>
              <a:ext cx="1104" cy="912"/>
              <a:chOff x="3456" y="1296"/>
              <a:chExt cx="1104" cy="912"/>
            </a:xfrm>
          </p:grpSpPr>
          <p:sp>
            <p:nvSpPr>
              <p:cNvPr id="8203" name="Rectangle 7"/>
              <p:cNvSpPr>
                <a:spLocks noChangeArrowheads="1"/>
              </p:cNvSpPr>
              <p:nvPr/>
            </p:nvSpPr>
            <p:spPr bwMode="auto">
              <a:xfrm>
                <a:off x="3456" y="1296"/>
                <a:ext cx="1104" cy="91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8204" name="Line 8"/>
              <p:cNvSpPr>
                <a:spLocks noChangeShapeType="1"/>
              </p:cNvSpPr>
              <p:nvPr/>
            </p:nvSpPr>
            <p:spPr bwMode="auto">
              <a:xfrm>
                <a:off x="3456" y="1296"/>
                <a:ext cx="1104"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5" name="Line 9"/>
              <p:cNvSpPr>
                <a:spLocks noChangeShapeType="1"/>
              </p:cNvSpPr>
              <p:nvPr/>
            </p:nvSpPr>
            <p:spPr bwMode="auto">
              <a:xfrm flipV="1">
                <a:off x="3456" y="1296"/>
                <a:ext cx="1104"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201" name="Text Box 12"/>
            <p:cNvSpPr txBox="1">
              <a:spLocks noChangeArrowheads="1"/>
            </p:cNvSpPr>
            <p:nvPr/>
          </p:nvSpPr>
          <p:spPr bwMode="auto">
            <a:xfrm>
              <a:off x="3504" y="2304"/>
              <a:ext cx="11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LOREM IPSUM</a:t>
              </a:r>
            </a:p>
          </p:txBody>
        </p:sp>
        <p:sp>
          <p:nvSpPr>
            <p:cNvPr id="8202" name="Text Box 13"/>
            <p:cNvSpPr txBox="1">
              <a:spLocks noChangeArrowheads="1"/>
            </p:cNvSpPr>
            <p:nvPr/>
          </p:nvSpPr>
          <p:spPr bwMode="auto">
            <a:xfrm>
              <a:off x="3504" y="2544"/>
              <a:ext cx="115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600"/>
                <a:t>Lorem 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Lorem ipsum t occaecat cupidatat non proident, sunt in culpa qui officia deserunt mollit anim id est laborum. </a:t>
              </a:r>
            </a:p>
            <a:p>
              <a:pPr algn="just" eaLnBrk="1" hangingPunct="1">
                <a:spcBef>
                  <a:spcPct val="50000"/>
                </a:spcBef>
              </a:pPr>
              <a:r>
                <a:rPr lang="en-US" sz="600"/>
                <a:t>Lorem Lorem ipsum dolor sit amet, consectetur adipisicing elit, sed do eiusmod tempor incididunt ut labore et dolore magna aliqua. Ut enim ad minim veniam, quis nostrud exercitation ullamco laboris nisi ut aliquip ex ea  deserunt mollit anim id est laborum. </a:t>
              </a:r>
            </a:p>
            <a:p>
              <a:pPr algn="just" eaLnBrk="1" hangingPunct="1">
                <a:spcBef>
                  <a:spcPct val="50000"/>
                </a:spcBef>
              </a:pPr>
              <a:endParaRPr lang="en-US" sz="60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4500" smtClean="0">
                <a:latin typeface="Franklin Gothic Heavy" pitchFamily="34" charset="0"/>
              </a:rPr>
              <a:t>Lines Can Provide</a:t>
            </a:r>
            <a:r>
              <a:rPr lang="en-US" smtClean="0"/>
              <a:t> </a:t>
            </a:r>
            <a:r>
              <a:rPr lang="en-US" sz="4500" smtClean="0">
                <a:latin typeface="Franklin Gothic Heavy" pitchFamily="34" charset="0"/>
              </a:rPr>
              <a:t>Texture</a:t>
            </a:r>
          </a:p>
        </p:txBody>
      </p:sp>
      <p:sp>
        <p:nvSpPr>
          <p:cNvPr id="9219" name="Rectangle 14" descr="Zig zag"/>
          <p:cNvSpPr>
            <a:spLocks noChangeArrowheads="1"/>
          </p:cNvSpPr>
          <p:nvPr/>
        </p:nvSpPr>
        <p:spPr bwMode="auto">
          <a:xfrm>
            <a:off x="5963653" y="2590800"/>
            <a:ext cx="1656347" cy="3505200"/>
          </a:xfrm>
          <a:prstGeom prst="rect">
            <a:avLst/>
          </a:prstGeom>
          <a:pattFill prst="zigZag">
            <a:fgClr>
              <a:srgbClr val="6699FF"/>
            </a:fgClr>
            <a:bgClr>
              <a:schemeClr val="bg1"/>
            </a:bgClr>
          </a:pattFill>
          <a:ln w="9525">
            <a:solidFill>
              <a:schemeClr val="tx1"/>
            </a:solidFill>
            <a:miter lim="800000"/>
            <a:headEnd/>
            <a:tailEnd/>
          </a:ln>
        </p:spPr>
        <p:txBody>
          <a:bodyPr wrap="none" anchor="ctr"/>
          <a:lstStyle/>
          <a:p>
            <a:endParaRPr lang="en-US"/>
          </a:p>
        </p:txBody>
      </p:sp>
      <p:sp>
        <p:nvSpPr>
          <p:cNvPr id="9220" name="Rectangle 15" descr="Small grid"/>
          <p:cNvSpPr>
            <a:spLocks noChangeArrowheads="1"/>
          </p:cNvSpPr>
          <p:nvPr/>
        </p:nvSpPr>
        <p:spPr bwMode="auto">
          <a:xfrm>
            <a:off x="3352800" y="3886200"/>
            <a:ext cx="2133600" cy="1981200"/>
          </a:xfrm>
          <a:prstGeom prst="rect">
            <a:avLst/>
          </a:prstGeom>
          <a:pattFill prst="smGrid">
            <a:fgClr>
              <a:schemeClr val="tx1"/>
            </a:fgClr>
            <a:bgClr>
              <a:schemeClr val="bg1"/>
            </a:bgClr>
          </a:pattFill>
          <a:ln w="9525">
            <a:solidFill>
              <a:schemeClr val="tx1"/>
            </a:solidFill>
            <a:miter lim="800000"/>
            <a:headEnd/>
            <a:tailEnd/>
          </a:ln>
        </p:spPr>
        <p:txBody>
          <a:bodyPr wrap="none" anchor="ctr"/>
          <a:lstStyle/>
          <a:p>
            <a:endParaRPr lang="en-US"/>
          </a:p>
        </p:txBody>
      </p:sp>
      <p:sp>
        <p:nvSpPr>
          <p:cNvPr id="9221" name="Rectangle 16" descr="Small checker board"/>
          <p:cNvSpPr>
            <a:spLocks noChangeArrowheads="1"/>
          </p:cNvSpPr>
          <p:nvPr/>
        </p:nvSpPr>
        <p:spPr bwMode="auto">
          <a:xfrm>
            <a:off x="762000" y="3886200"/>
            <a:ext cx="2057400" cy="1981200"/>
          </a:xfrm>
          <a:prstGeom prst="rect">
            <a:avLst/>
          </a:prstGeom>
          <a:pattFill prst="smCheck">
            <a:fgClr>
              <a:srgbClr val="000080"/>
            </a:fgClr>
            <a:bgClr>
              <a:schemeClr val="bg1"/>
            </a:bgClr>
          </a:pattFill>
          <a:ln w="9525">
            <a:solidFill>
              <a:schemeClr val="tx1"/>
            </a:solidFill>
            <a:miter lim="800000"/>
            <a:headEnd/>
            <a:tailEnd/>
          </a:ln>
        </p:spPr>
        <p:txBody>
          <a:bodyPr wrap="none" anchor="ctr"/>
          <a:lstStyle/>
          <a:p>
            <a:endParaRPr lang="en-US"/>
          </a:p>
        </p:txBody>
      </p:sp>
      <p:sp>
        <p:nvSpPr>
          <p:cNvPr id="9222" name="WordArt 17" descr="Dark downward diagonal"/>
          <p:cNvSpPr>
            <a:spLocks noChangeArrowheads="1" noChangeShapeType="1" noTextEdit="1"/>
          </p:cNvSpPr>
          <p:nvPr/>
        </p:nvSpPr>
        <p:spPr bwMode="auto">
          <a:xfrm>
            <a:off x="762000" y="2819400"/>
            <a:ext cx="4486275" cy="647700"/>
          </a:xfrm>
          <a:prstGeom prst="rect">
            <a:avLst/>
          </a:prstGeom>
        </p:spPr>
        <p:txBody>
          <a:bodyPr wrap="none" fromWordArt="1">
            <a:prstTxWarp prst="textPlain">
              <a:avLst>
                <a:gd name="adj" fmla="val 50000"/>
              </a:avLst>
            </a:prstTxWarp>
          </a:bodyPr>
          <a:lstStyle/>
          <a:p>
            <a:pPr algn="ctr"/>
            <a:r>
              <a:rPr lang="en-US" sz="3600" kern="10">
                <a:ln w="25400">
                  <a:solidFill>
                    <a:srgbClr val="000000"/>
                  </a:solidFill>
                  <a:round/>
                  <a:headEnd/>
                  <a:tailEnd/>
                </a:ln>
                <a:pattFill prst="dkDnDiag">
                  <a:fgClr>
                    <a:schemeClr val="tx2"/>
                  </a:fgClr>
                  <a:bgClr>
                    <a:srgbClr val="FFFFFF"/>
                  </a:bgClr>
                </a:pattFill>
                <a:latin typeface="Arial Black"/>
              </a:rPr>
              <a:t>Text with Texture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66128" y="457200"/>
            <a:ext cx="8745698" cy="1066800"/>
          </a:xfrm>
        </p:spPr>
        <p:txBody>
          <a:bodyPr>
            <a:normAutofit fontScale="90000"/>
          </a:bodyPr>
          <a:lstStyle/>
          <a:p>
            <a:pPr eaLnBrk="1" hangingPunct="1"/>
            <a:r>
              <a:rPr lang="en-US" sz="4100" dirty="0" smtClean="0">
                <a:latin typeface="Franklin Gothic Heavy" pitchFamily="34" charset="0"/>
              </a:rPr>
              <a:t>Lines Can Convey a Mood or</a:t>
            </a:r>
            <a:r>
              <a:rPr lang="en-US" sz="3800" dirty="0" smtClean="0"/>
              <a:t> </a:t>
            </a:r>
            <a:r>
              <a:rPr lang="en-US" sz="4100" dirty="0" smtClean="0">
                <a:latin typeface="Franklin Gothic Heavy" pitchFamily="34" charset="0"/>
              </a:rPr>
              <a:t>Emotion</a:t>
            </a:r>
          </a:p>
        </p:txBody>
      </p:sp>
      <p:grpSp>
        <p:nvGrpSpPr>
          <p:cNvPr id="10243" name="Group 13"/>
          <p:cNvGrpSpPr>
            <a:grpSpLocks/>
          </p:cNvGrpSpPr>
          <p:nvPr/>
        </p:nvGrpSpPr>
        <p:grpSpPr bwMode="auto">
          <a:xfrm>
            <a:off x="304800" y="1295400"/>
            <a:ext cx="8347075" cy="4537075"/>
            <a:chOff x="192" y="816"/>
            <a:chExt cx="5258" cy="2858"/>
          </a:xfrm>
        </p:grpSpPr>
        <p:pic>
          <p:nvPicPr>
            <p:cNvPr id="10245" name="Picture 5" descr="j02376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8" y="864"/>
              <a:ext cx="905" cy="1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j00787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936" y="1776"/>
              <a:ext cx="1514" cy="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j0296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 y="1152"/>
              <a:ext cx="2224" cy="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j024057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4" y="2544"/>
              <a:ext cx="1097" cy="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Oval 9"/>
            <p:cNvSpPr>
              <a:spLocks noChangeArrowheads="1"/>
            </p:cNvSpPr>
            <p:nvPr/>
          </p:nvSpPr>
          <p:spPr bwMode="auto">
            <a:xfrm>
              <a:off x="3216" y="2592"/>
              <a:ext cx="192" cy="384"/>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0" name="Oval 10"/>
            <p:cNvSpPr>
              <a:spLocks noChangeArrowheads="1"/>
            </p:cNvSpPr>
            <p:nvPr/>
          </p:nvSpPr>
          <p:spPr bwMode="auto">
            <a:xfrm rot="-1763136">
              <a:off x="192" y="2688"/>
              <a:ext cx="1392" cy="57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1" name="Oval 11"/>
            <p:cNvSpPr>
              <a:spLocks noChangeArrowheads="1"/>
            </p:cNvSpPr>
            <p:nvPr/>
          </p:nvSpPr>
          <p:spPr bwMode="auto">
            <a:xfrm>
              <a:off x="3408" y="816"/>
              <a:ext cx="336" cy="48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244" name="Oval 12"/>
          <p:cNvSpPr>
            <a:spLocks noChangeArrowheads="1"/>
          </p:cNvSpPr>
          <p:nvPr/>
        </p:nvSpPr>
        <p:spPr bwMode="auto">
          <a:xfrm rot="-1682887">
            <a:off x="7839075" y="2325688"/>
            <a:ext cx="914400" cy="17526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2363" y="685800"/>
            <a:ext cx="8229600" cy="1066800"/>
          </a:xfrm>
        </p:spPr>
        <p:txBody>
          <a:bodyPr/>
          <a:lstStyle/>
          <a:p>
            <a:pPr eaLnBrk="1" hangingPunct="1"/>
            <a:r>
              <a:rPr lang="en-US" sz="4500" dirty="0" smtClean="0">
                <a:latin typeface="Franklin Gothic Heavy" pitchFamily="34" charset="0"/>
              </a:rPr>
              <a:t>Lines Can Define</a:t>
            </a:r>
            <a:r>
              <a:rPr lang="en-US" dirty="0" smtClean="0"/>
              <a:t> </a:t>
            </a:r>
            <a:r>
              <a:rPr lang="en-US" sz="4500" dirty="0" smtClean="0">
                <a:latin typeface="Franklin Gothic Heavy" pitchFamily="34" charset="0"/>
              </a:rPr>
              <a:t>Shapes</a:t>
            </a:r>
          </a:p>
        </p:txBody>
      </p:sp>
      <p:pic>
        <p:nvPicPr>
          <p:cNvPr id="11267" name="Picture 4" descr="j023621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752600"/>
            <a:ext cx="145256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descr="j023418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1371600"/>
            <a:ext cx="18256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j034500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2209800"/>
            <a:ext cx="2505075"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descr="j02903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9200" y="3048000"/>
            <a:ext cx="25908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8" descr="BD21303_"/>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5791200"/>
            <a:ext cx="7467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3059</TotalTime>
  <Words>1066</Words>
  <Application>Microsoft Office PowerPoint</Application>
  <PresentationFormat>On-screen Show (4:3)</PresentationFormat>
  <Paragraphs>170</Paragraphs>
  <Slides>30</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Arial Black</vt:lpstr>
      <vt:lpstr>Baskerville Old Face</vt:lpstr>
      <vt:lpstr>Franklin Gothic Heavy</vt:lpstr>
      <vt:lpstr>Georgia</vt:lpstr>
      <vt:lpstr>Impact</vt:lpstr>
      <vt:lpstr>Trebuchet MS</vt:lpstr>
      <vt:lpstr>Wingdings</vt:lpstr>
      <vt:lpstr>Wingdings 2</vt:lpstr>
      <vt:lpstr>Urban</vt:lpstr>
      <vt:lpstr>Multiuse Design Elements  1.01 Understand typography, multiuse design principles and elements. </vt:lpstr>
      <vt:lpstr>Lines</vt:lpstr>
      <vt:lpstr>Lines Can Organize</vt:lpstr>
      <vt:lpstr>Lines Can Create Movement</vt:lpstr>
      <vt:lpstr>Lines Can Connect</vt:lpstr>
      <vt:lpstr>Lines Can Separate</vt:lpstr>
      <vt:lpstr>Lines Can Provide Texture</vt:lpstr>
      <vt:lpstr>Lines Can Convey a Mood or Emotion</vt:lpstr>
      <vt:lpstr>Lines Can Define Shapes</vt:lpstr>
      <vt:lpstr>Lines Can Provide Emphasis</vt:lpstr>
      <vt:lpstr>Lines Can Provide a Frame</vt:lpstr>
      <vt:lpstr>Space</vt:lpstr>
      <vt:lpstr>Examples of space</vt:lpstr>
      <vt:lpstr>Space improves readability</vt:lpstr>
      <vt:lpstr>Shapes</vt:lpstr>
      <vt:lpstr>PowerPoint Presentation</vt:lpstr>
      <vt:lpstr>Form</vt:lpstr>
      <vt:lpstr>Mass</vt:lpstr>
      <vt:lpstr>Texture</vt:lpstr>
      <vt:lpstr>PowerPoint Presentation</vt:lpstr>
      <vt:lpstr>Color as a Design Element</vt:lpstr>
      <vt:lpstr>Color Harmony</vt:lpstr>
      <vt:lpstr>Color Schemes</vt:lpstr>
      <vt:lpstr>Color Schemes</vt:lpstr>
      <vt:lpstr>Color Schemes</vt:lpstr>
      <vt:lpstr>Color on Monitors</vt:lpstr>
      <vt:lpstr>Color and Printers</vt:lpstr>
      <vt:lpstr>Color Matching</vt:lpstr>
      <vt:lpstr>Color Terms</vt:lpstr>
      <vt:lpstr>What have you learned?</vt:lpstr>
    </vt:vector>
  </TitlesOfParts>
  <Company>Yancey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 Elements of Design Desktop Publishing</dc:title>
  <dc:creator>YCS</dc:creator>
  <cp:lastModifiedBy>Oviedo, Pamela R.</cp:lastModifiedBy>
  <cp:revision>93</cp:revision>
  <cp:lastPrinted>2017-09-11T14:56:12Z</cp:lastPrinted>
  <dcterms:created xsi:type="dcterms:W3CDTF">2010-01-30T22:14:21Z</dcterms:created>
  <dcterms:modified xsi:type="dcterms:W3CDTF">2017-09-12T12:22:25Z</dcterms:modified>
</cp:coreProperties>
</file>