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30B2B0-092F-4437-A0A1-8D04951CB5EB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D48D6E-BD6C-4DFF-8397-CE3D16C5E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233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ebdesignerdepot.com/2009/10/systematizing-the-graphic-design-process/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more</a:t>
            </a:r>
            <a:r>
              <a:rPr lang="en-US" baseline="0" dirty="0" smtClean="0"/>
              <a:t> information, visit </a:t>
            </a:r>
            <a:r>
              <a:rPr lang="en-US" sz="1200" u="sng" dirty="0" smtClean="0">
                <a:hlinkClick r:id="rId3"/>
              </a:rPr>
              <a:t>http://www.webdesignerdepot.com/2009/10/systematizing-the-graphic-design-process/</a:t>
            </a:r>
            <a:r>
              <a:rPr lang="en-US" sz="120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48D6E-BD6C-4DFF-8397-CE3D16C5E74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416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5997-A016-45B1-92F5-895FAA3441EB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696BFD7B-3CD1-4736-B3EC-E5F92C1EB3C8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5997-A016-45B1-92F5-895FAA3441EB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BFD7B-3CD1-4736-B3EC-E5F92C1EB3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5997-A016-45B1-92F5-895FAA3441EB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696BFD7B-3CD1-4736-B3EC-E5F92C1EB3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5997-A016-45B1-92F5-895FAA3441EB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BFD7B-3CD1-4736-B3EC-E5F92C1EB3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5997-A016-45B1-92F5-895FAA3441EB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696BFD7B-3CD1-4736-B3EC-E5F92C1EB3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5997-A016-45B1-92F5-895FAA3441EB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BFD7B-3CD1-4736-B3EC-E5F92C1EB3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5997-A016-45B1-92F5-895FAA3441EB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BFD7B-3CD1-4736-B3EC-E5F92C1EB3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5997-A016-45B1-92F5-895FAA3441EB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BFD7B-3CD1-4736-B3EC-E5F92C1EB3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5997-A016-45B1-92F5-895FAA3441EB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BFD7B-3CD1-4736-B3EC-E5F92C1EB3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5997-A016-45B1-92F5-895FAA3441EB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BFD7B-3CD1-4736-B3EC-E5F92C1EB3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5997-A016-45B1-92F5-895FAA3441EB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BFD7B-3CD1-4736-B3EC-E5F92C1EB3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A605997-A016-45B1-92F5-895FAA3441EB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96BFD7B-3CD1-4736-B3EC-E5F92C1EB3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/>
              <a:t>The Systems Approach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Objective 1.01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935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About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 smtClean="0"/>
              <a:t>Design is a process </a:t>
            </a:r>
            <a:r>
              <a:rPr lang="en-US" sz="2800" dirty="0"/>
              <a:t>that involves preliminary research and collaborative planning before </a:t>
            </a:r>
            <a:r>
              <a:rPr lang="en-US" sz="2800" dirty="0" smtClean="0"/>
              <a:t>it </a:t>
            </a:r>
            <a:r>
              <a:rPr lang="en-US" sz="2800" dirty="0"/>
              <a:t>can begin. </a:t>
            </a:r>
            <a:endParaRPr lang="en-US" dirty="0"/>
          </a:p>
          <a:p>
            <a:pPr lvl="1"/>
            <a:r>
              <a:rPr lang="en-US" sz="2400" dirty="0"/>
              <a:t>Advantages</a:t>
            </a:r>
            <a:endParaRPr lang="en-US" dirty="0"/>
          </a:p>
          <a:p>
            <a:pPr lvl="2"/>
            <a:r>
              <a:rPr lang="en-US" sz="2000" dirty="0"/>
              <a:t>Work is done more efficiently</a:t>
            </a:r>
            <a:endParaRPr lang="en-US" dirty="0"/>
          </a:p>
          <a:p>
            <a:pPr lvl="2"/>
            <a:r>
              <a:rPr lang="en-US" sz="2000" dirty="0"/>
              <a:t>Keeps the project organized</a:t>
            </a:r>
            <a:endParaRPr lang="en-US" dirty="0"/>
          </a:p>
          <a:p>
            <a:pPr lvl="2"/>
            <a:r>
              <a:rPr lang="en-US" sz="2000" dirty="0"/>
              <a:t>Yields better </a:t>
            </a:r>
            <a:r>
              <a:rPr lang="en-US" sz="2000" dirty="0" smtClean="0"/>
              <a:t>results through improved customer satisfaction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12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 1 – Collect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Interview </a:t>
            </a:r>
            <a:r>
              <a:rPr lang="en-US" sz="3200" dirty="0"/>
              <a:t>the client and/or use a </a:t>
            </a:r>
            <a:r>
              <a:rPr lang="en-US" sz="3200" dirty="0" smtClean="0"/>
              <a:t>questionnaire</a:t>
            </a:r>
            <a:endParaRPr lang="en-US" dirty="0"/>
          </a:p>
          <a:p>
            <a:pPr lvl="1"/>
            <a:r>
              <a:rPr lang="en-US" sz="2400" dirty="0"/>
              <a:t>Who is the target audience?</a:t>
            </a:r>
            <a:endParaRPr lang="en-US" sz="2200" dirty="0"/>
          </a:p>
          <a:p>
            <a:pPr lvl="2"/>
            <a:r>
              <a:rPr lang="en-US" sz="2200" dirty="0"/>
              <a:t>Age, Gender, Geographic location</a:t>
            </a:r>
            <a:endParaRPr lang="en-US" sz="2000" dirty="0"/>
          </a:p>
          <a:p>
            <a:pPr lvl="1"/>
            <a:r>
              <a:rPr lang="en-US" sz="2400" dirty="0"/>
              <a:t>What is the goal of the design?</a:t>
            </a:r>
            <a:endParaRPr lang="en-US" sz="2200" dirty="0"/>
          </a:p>
          <a:p>
            <a:pPr lvl="2"/>
            <a:r>
              <a:rPr lang="en-US" sz="2200" dirty="0"/>
              <a:t>To sell, inform, entertain, educate</a:t>
            </a:r>
            <a:endParaRPr lang="en-US" sz="2000" dirty="0"/>
          </a:p>
          <a:p>
            <a:pPr lvl="2"/>
            <a:r>
              <a:rPr lang="en-US" sz="2200" dirty="0"/>
              <a:t>Formal or informal </a:t>
            </a:r>
            <a:endParaRPr lang="en-US" sz="2000" dirty="0"/>
          </a:p>
          <a:p>
            <a:pPr lvl="1"/>
            <a:r>
              <a:rPr lang="en-US" sz="2400" dirty="0"/>
              <a:t>What are the technical requirements?</a:t>
            </a:r>
            <a:endParaRPr lang="en-US" sz="2200" dirty="0"/>
          </a:p>
          <a:p>
            <a:pPr lvl="2"/>
            <a:r>
              <a:rPr lang="en-US" sz="2200" dirty="0"/>
              <a:t>Documents required – flyer, business card, advertisement, web site, etc.</a:t>
            </a:r>
            <a:endParaRPr lang="en-US" sz="2000" dirty="0"/>
          </a:p>
          <a:p>
            <a:pPr lvl="2"/>
            <a:r>
              <a:rPr lang="en-US" sz="2200" dirty="0"/>
              <a:t>Page Size</a:t>
            </a:r>
            <a:endParaRPr lang="en-US" sz="2000" dirty="0"/>
          </a:p>
          <a:p>
            <a:pPr lvl="2"/>
            <a:r>
              <a:rPr lang="en-US" sz="2200" dirty="0"/>
              <a:t>Required colors</a:t>
            </a:r>
            <a:endParaRPr lang="en-US" sz="2000" dirty="0"/>
          </a:p>
          <a:p>
            <a:pPr lvl="2"/>
            <a:r>
              <a:rPr lang="en-US" sz="2200" dirty="0"/>
              <a:t>Copies needed</a:t>
            </a:r>
            <a:endParaRPr lang="en-US" sz="2000" dirty="0"/>
          </a:p>
          <a:p>
            <a:pPr lvl="1"/>
            <a:r>
              <a:rPr lang="en-US" sz="2400" dirty="0"/>
              <a:t>What </a:t>
            </a:r>
            <a:r>
              <a:rPr lang="en-US" sz="2400" dirty="0" smtClean="0"/>
              <a:t>is </a:t>
            </a:r>
            <a:r>
              <a:rPr lang="en-US" sz="2400" dirty="0"/>
              <a:t>the </a:t>
            </a:r>
            <a:r>
              <a:rPr lang="en-US" sz="2400" dirty="0" smtClean="0"/>
              <a:t>budget?</a:t>
            </a:r>
          </a:p>
          <a:p>
            <a:pPr lvl="1"/>
            <a:r>
              <a:rPr lang="en-US" sz="2400" dirty="0" smtClean="0"/>
              <a:t>What are the deadlines?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080553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 – Develop a Plan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This </a:t>
            </a:r>
            <a:r>
              <a:rPr lang="en-US" sz="3200" dirty="0"/>
              <a:t>might </a:t>
            </a:r>
            <a:r>
              <a:rPr lang="en-US" sz="3200" dirty="0" smtClean="0"/>
              <a:t>include:</a:t>
            </a:r>
          </a:p>
          <a:p>
            <a:pPr lvl="1"/>
            <a:r>
              <a:rPr lang="en-US" sz="2800" dirty="0" smtClean="0"/>
              <a:t>a </a:t>
            </a:r>
            <a:r>
              <a:rPr lang="en-US" sz="2800" dirty="0"/>
              <a:t>written </a:t>
            </a:r>
            <a:r>
              <a:rPr lang="en-US" sz="2800" dirty="0" smtClean="0"/>
              <a:t>proposal</a:t>
            </a:r>
          </a:p>
          <a:p>
            <a:pPr lvl="1"/>
            <a:r>
              <a:rPr lang="en-US" sz="2800" dirty="0" smtClean="0"/>
              <a:t>a </a:t>
            </a:r>
            <a:r>
              <a:rPr lang="en-US" sz="2800" dirty="0"/>
              <a:t>price </a:t>
            </a:r>
            <a:r>
              <a:rPr lang="en-US" sz="2800" dirty="0" smtClean="0"/>
              <a:t>quote</a:t>
            </a:r>
          </a:p>
          <a:p>
            <a:pPr lvl="1"/>
            <a:r>
              <a:rPr lang="en-US" sz="2800" dirty="0" smtClean="0"/>
              <a:t>a </a:t>
            </a:r>
            <a:r>
              <a:rPr lang="en-US" sz="2800" dirty="0"/>
              <a:t>customer </a:t>
            </a:r>
            <a:r>
              <a:rPr lang="en-US" sz="2800" dirty="0" smtClean="0"/>
              <a:t>contract</a:t>
            </a:r>
          </a:p>
          <a:p>
            <a:pPr lvl="1"/>
            <a:r>
              <a:rPr lang="en-US" sz="2800" dirty="0" smtClean="0"/>
              <a:t>the </a:t>
            </a:r>
            <a:r>
              <a:rPr lang="en-US" sz="2800" dirty="0"/>
              <a:t>development of a design </a:t>
            </a:r>
            <a:r>
              <a:rPr lang="en-US" sz="2800" dirty="0" smtClean="0"/>
              <a:t>team</a:t>
            </a:r>
          </a:p>
          <a:p>
            <a:pPr lvl="1"/>
            <a:r>
              <a:rPr lang="en-US" sz="2800" dirty="0" smtClean="0"/>
              <a:t>a </a:t>
            </a:r>
            <a:r>
              <a:rPr lang="en-US" sz="2800" dirty="0"/>
              <a:t>detailed action plan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841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3 - Brainstorm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Find </a:t>
            </a:r>
            <a:r>
              <a:rPr lang="en-US" sz="2800" dirty="0"/>
              <a:t>inspiration in books, magazines, museums, and unwinding (taking walks, having fun, etc.)</a:t>
            </a:r>
          </a:p>
          <a:p>
            <a:r>
              <a:rPr lang="en-US" sz="2800" dirty="0"/>
              <a:t>Research similar or competing designs</a:t>
            </a:r>
          </a:p>
          <a:p>
            <a:r>
              <a:rPr lang="en-US" sz="2800" dirty="0"/>
              <a:t>Sketch out ideas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637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4 -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Keeping </a:t>
            </a:r>
            <a:r>
              <a:rPr lang="en-US" sz="2800" dirty="0"/>
              <a:t>the original goal in mind, experiment with a few different design options to show the </a:t>
            </a:r>
            <a:r>
              <a:rPr lang="en-US" sz="2800" dirty="0" smtClean="0"/>
              <a:t>client</a:t>
            </a:r>
          </a:p>
          <a:p>
            <a:r>
              <a:rPr lang="en-US" sz="2800" dirty="0" smtClean="0"/>
              <a:t>Experiment with fonts, color schemes, graphics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586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5 - Proofread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Proofread, proofread, proofread!</a:t>
            </a:r>
          </a:p>
          <a:p>
            <a:r>
              <a:rPr lang="en-US" sz="2800" dirty="0" smtClean="0"/>
              <a:t>Have others on the development team proofread the design</a:t>
            </a:r>
          </a:p>
          <a:p>
            <a:r>
              <a:rPr lang="en-US" sz="2800" dirty="0" smtClean="0"/>
              <a:t>No client will want a product with spelling or grammatical errors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9423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6 - Revise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smtClean="0"/>
              <a:t>Collaborate </a:t>
            </a:r>
            <a:r>
              <a:rPr lang="en-US" sz="3200" dirty="0"/>
              <a:t>with the client for </a:t>
            </a:r>
            <a:r>
              <a:rPr lang="en-US" sz="3200" dirty="0" smtClean="0"/>
              <a:t>feedback</a:t>
            </a:r>
          </a:p>
          <a:p>
            <a:r>
              <a:rPr lang="en-US" sz="3200" dirty="0" smtClean="0"/>
              <a:t>Revise </a:t>
            </a:r>
            <a:r>
              <a:rPr lang="en-US" sz="3200" dirty="0"/>
              <a:t>the </a:t>
            </a:r>
            <a:r>
              <a:rPr lang="en-US" sz="3200" dirty="0" smtClean="0"/>
              <a:t>design over and over again, </a:t>
            </a:r>
            <a:r>
              <a:rPr lang="en-US" sz="3200" dirty="0"/>
              <a:t>if necessary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5521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Decatur</Template>
  <TotalTime>65</TotalTime>
  <Words>272</Words>
  <Application>Microsoft Office PowerPoint</Application>
  <PresentationFormat>On-screen Show (4:3)</PresentationFormat>
  <Paragraphs>45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Bodoni MT Condensed</vt:lpstr>
      <vt:lpstr>Calibri</vt:lpstr>
      <vt:lpstr>Courier New</vt:lpstr>
      <vt:lpstr>Franklin Gothic Book</vt:lpstr>
      <vt:lpstr>Wingdings</vt:lpstr>
      <vt:lpstr>Decatur</vt:lpstr>
      <vt:lpstr>The Systems Approach</vt:lpstr>
      <vt:lpstr>All About Planning</vt:lpstr>
      <vt:lpstr>Step 1 – Collect Information</vt:lpstr>
      <vt:lpstr>Step 2 – Develop a Plan </vt:lpstr>
      <vt:lpstr>Step 3 - Brainstorm</vt:lpstr>
      <vt:lpstr>Step 4 - Experiment</vt:lpstr>
      <vt:lpstr>Step 5 - Proofread</vt:lpstr>
      <vt:lpstr>Step 6 - Revise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Systems Approach</dc:title>
  <dc:creator>Jaclyn</dc:creator>
  <cp:lastModifiedBy>Oviedo, Pamela R.</cp:lastModifiedBy>
  <cp:revision>6</cp:revision>
  <dcterms:created xsi:type="dcterms:W3CDTF">2014-01-30T12:16:43Z</dcterms:created>
  <dcterms:modified xsi:type="dcterms:W3CDTF">2017-09-05T15:51:23Z</dcterms:modified>
</cp:coreProperties>
</file>