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3"/>
  </p:notesMasterIdLst>
  <p:handoutMasterIdLst>
    <p:handoutMasterId r:id="rId24"/>
  </p:handoutMasterIdLst>
  <p:sldIdLst>
    <p:sldId id="283" r:id="rId2"/>
    <p:sldId id="308" r:id="rId3"/>
    <p:sldId id="333" r:id="rId4"/>
    <p:sldId id="317" r:id="rId5"/>
    <p:sldId id="309" r:id="rId6"/>
    <p:sldId id="314" r:id="rId7"/>
    <p:sldId id="280" r:id="rId8"/>
    <p:sldId id="304" r:id="rId9"/>
    <p:sldId id="331" r:id="rId10"/>
    <p:sldId id="263" r:id="rId11"/>
    <p:sldId id="305" r:id="rId12"/>
    <p:sldId id="334" r:id="rId13"/>
    <p:sldId id="335" r:id="rId14"/>
    <p:sldId id="322" r:id="rId15"/>
    <p:sldId id="320" r:id="rId16"/>
    <p:sldId id="313" r:id="rId17"/>
    <p:sldId id="310" r:id="rId18"/>
    <p:sldId id="303" r:id="rId19"/>
    <p:sldId id="274" r:id="rId20"/>
    <p:sldId id="306" r:id="rId21"/>
    <p:sldId id="332" r:id="rId22"/>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51" autoAdjust="0"/>
  </p:normalViewPr>
  <p:slideViewPr>
    <p:cSldViewPr>
      <p:cViewPr varScale="1">
        <p:scale>
          <a:sx n="65" d="100"/>
          <a:sy n="65" d="100"/>
        </p:scale>
        <p:origin x="153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4D376744-886D-489D-9057-EC6429E6C090}" type="datetimeFigureOut">
              <a:rPr lang="en-US"/>
              <a:pPr>
                <a:defRPr/>
              </a:pPr>
              <a:t>9/5/2017</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81FB9682-A085-4D52-BE9C-DE894B06E7A2}" type="slidenum">
              <a:rPr lang="en-US"/>
              <a:pPr>
                <a:defRPr/>
              </a:pPr>
              <a:t>‹#›</a:t>
            </a:fld>
            <a:endParaRPr lang="en-US"/>
          </a:p>
        </p:txBody>
      </p:sp>
    </p:spTree>
    <p:extLst>
      <p:ext uri="{BB962C8B-B14F-4D97-AF65-F5344CB8AC3E}">
        <p14:creationId xmlns:p14="http://schemas.microsoft.com/office/powerpoint/2010/main" val="34141177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fld id="{5BDCF33B-E143-4F46-A83A-47789878CCF1}" type="datetimeFigureOut">
              <a:rPr lang="en-US"/>
              <a:pPr>
                <a:defRPr/>
              </a:pPr>
              <a:t>9/5/2017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r>
              <a:rPr lang="en-US"/>
              <a:t>2.01 Investigate typefaces and fonts.</a:t>
            </a:r>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55A9CA2A-29C2-4CA5-9CAD-AF79A9E56E53}" type="slidenum">
              <a:rPr lang="en-US"/>
              <a:pPr>
                <a:defRPr/>
              </a:pPr>
              <a:t>‹#›</a:t>
            </a:fld>
            <a:endParaRPr lang="en-US"/>
          </a:p>
        </p:txBody>
      </p:sp>
    </p:spTree>
    <p:extLst>
      <p:ext uri="{BB962C8B-B14F-4D97-AF65-F5344CB8AC3E}">
        <p14:creationId xmlns:p14="http://schemas.microsoft.com/office/powerpoint/2010/main" val="212914581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BFA82790-9BB0-4493-94E0-E6567D6F593D}" type="slidenum">
              <a:rPr lang="en-US" smtClean="0"/>
              <a:pPr eaLnBrk="1" hangingPunct="1"/>
              <a:t>1</a:t>
            </a:fld>
            <a:endParaRPr lang="en-US" smtClean="0"/>
          </a:p>
        </p:txBody>
      </p:sp>
      <p:sp>
        <p:nvSpPr>
          <p:cNvPr id="256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96261F71-BE24-4E86-B031-2DA0BCD3008C}" type="slidenum">
              <a:rPr lang="en-US" smtClean="0"/>
              <a:pPr eaLnBrk="1" hangingPunct="1"/>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optional activity to make sure students understand the different</a:t>
            </a:r>
            <a:r>
              <a:rPr lang="en-US" baseline="0" dirty="0" smtClean="0"/>
              <a:t> typeface categories.  </a:t>
            </a:r>
            <a:r>
              <a:rPr lang="en-US" dirty="0" smtClean="0"/>
              <a:t>Teacher</a:t>
            </a:r>
            <a:r>
              <a:rPr lang="en-US" baseline="0" dirty="0" smtClean="0"/>
              <a:t> needs to monitor the students to make sure they are choosing fonts in the correct categories.</a:t>
            </a:r>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14</a:t>
            </a:fld>
            <a:endParaRPr lang="en-US"/>
          </a:p>
        </p:txBody>
      </p:sp>
    </p:spTree>
    <p:extLst>
      <p:ext uri="{BB962C8B-B14F-4D97-AF65-F5344CB8AC3E}">
        <p14:creationId xmlns:p14="http://schemas.microsoft.com/office/powerpoint/2010/main" val="3977110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dirty="0" smtClean="0"/>
              <a:t>It’s easier to understand fonts if you begin with the original definition of a font. Before desktop publishing, people called ‘</a:t>
            </a:r>
            <a:r>
              <a:rPr lang="en-US" sz="1200" i="1" dirty="0" smtClean="0"/>
              <a:t>typesetters’</a:t>
            </a:r>
            <a:r>
              <a:rPr lang="en-US" sz="1200" dirty="0" smtClean="0"/>
              <a:t> set the type by hand using moveable type. </a:t>
            </a:r>
          </a:p>
          <a:p>
            <a:pPr>
              <a:lnSpc>
                <a:spcPct val="90000"/>
              </a:lnSpc>
            </a:pPr>
            <a:r>
              <a:rPr lang="en-US" sz="1200" dirty="0" smtClean="0"/>
              <a:t>Each character was a separate block of metal. </a:t>
            </a:r>
          </a:p>
          <a:p>
            <a:pPr>
              <a:lnSpc>
                <a:spcPct val="90000"/>
              </a:lnSpc>
            </a:pPr>
            <a:r>
              <a:rPr lang="en-US" sz="1200" dirty="0" smtClean="0"/>
              <a:t>The letters were “set” on the layout to form the text.  </a:t>
            </a:r>
          </a:p>
          <a:p>
            <a:pPr>
              <a:lnSpc>
                <a:spcPct val="90000"/>
              </a:lnSpc>
            </a:pPr>
            <a:r>
              <a:rPr lang="en-US" sz="1200" dirty="0" smtClean="0"/>
              <a:t>Each typeface had a complete set of metal characters for each size, weight, etc. </a:t>
            </a:r>
          </a:p>
          <a:p>
            <a:pPr>
              <a:tabLst>
                <a:tab pos="2232025" algn="l"/>
              </a:tabLst>
            </a:pPr>
            <a:r>
              <a:rPr lang="en-US" sz="1200" dirty="0" smtClean="0"/>
              <a:t>Each different size or weight required a completely separate set of metal characters.</a:t>
            </a:r>
          </a:p>
          <a:p>
            <a:pPr>
              <a:tabLst>
                <a:tab pos="2232025" algn="l"/>
              </a:tabLst>
            </a:pPr>
            <a:r>
              <a:rPr lang="en-US" sz="1200" dirty="0" smtClean="0"/>
              <a:t>Each metal set of characters was kept in its own drawer and was called a font.</a:t>
            </a:r>
          </a:p>
          <a:p>
            <a:endParaRPr lang="en-US" dirty="0" smtClean="0"/>
          </a:p>
          <a:p>
            <a:r>
              <a:rPr lang="en-US" dirty="0" smtClean="0"/>
              <a:t>Just for fun:  You can have your students try to read what it says.</a:t>
            </a:r>
          </a:p>
          <a:p>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15</a:t>
            </a:fld>
            <a:endParaRPr lang="en-US"/>
          </a:p>
        </p:txBody>
      </p:sp>
    </p:spTree>
    <p:extLst>
      <p:ext uri="{BB962C8B-B14F-4D97-AF65-F5344CB8AC3E}">
        <p14:creationId xmlns:p14="http://schemas.microsoft.com/office/powerpoint/2010/main" val="2453237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0D048FEF-FA9E-4F8C-81F0-499F0A5D18B6}" type="slidenum">
              <a:rPr lang="en-US" smtClean="0"/>
              <a:pPr eaLnBrk="1" hangingPunct="1"/>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61EB8F57-B31B-4517-993E-42E7E2BC8729}" type="slidenum">
              <a:rPr lang="en-US" smtClean="0"/>
              <a:pPr eaLnBrk="1" hangingPunct="1"/>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1A8AB67B-2407-4FAA-A23B-57A0DE7C0745}" type="slidenum">
              <a:rPr lang="en-US" smtClean="0"/>
              <a:pPr eaLnBrk="1" hangingPunct="1"/>
              <a:t>18</a:t>
            </a:fld>
            <a:endParaRPr lang="en-US" smtClean="0"/>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2492466E-835D-4A3C-AA01-6C40963BD98D}" type="slidenum">
              <a:rPr lang="en-US" smtClean="0"/>
              <a:pPr eaLnBrk="1" hangingPunct="1"/>
              <a:t>19</a:t>
            </a:fld>
            <a:endParaRPr lang="en-US" smtClean="0"/>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A6CB7ACE-B3AD-43B5-9D0B-9514A9001CEB}" type="slidenum">
              <a:rPr lang="en-US" smtClean="0"/>
              <a:pPr eaLnBrk="1" hangingPunct="1"/>
              <a:t>20</a:t>
            </a:fld>
            <a:endParaRPr lang="en-US" smtClean="0"/>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Although</a:t>
            </a:r>
            <a:r>
              <a:rPr lang="en-US" baseline="0" dirty="0" smtClean="0"/>
              <a:t> typography will be the focal point of this PowerPoint, the 3 main topics of objective 1.01 are briefly introduced here.</a:t>
            </a:r>
          </a:p>
          <a:p>
            <a:endParaRPr lang="en-US" baseline="0" dirty="0" smtClean="0"/>
          </a:p>
        </p:txBody>
      </p:sp>
      <p:sp>
        <p:nvSpPr>
          <p:cNvPr id="276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276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99EAA30-AE9E-4BED-889C-B450D3EFA00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Think-Pair-Share is an activity</a:t>
            </a:r>
            <a:r>
              <a:rPr lang="en-US" baseline="0" dirty="0" smtClean="0"/>
              <a:t> to spark discussion about the objective.  </a:t>
            </a:r>
          </a:p>
          <a:p>
            <a:r>
              <a:rPr lang="en-US" baseline="0" dirty="0" smtClean="0"/>
              <a:t>Steps:</a:t>
            </a:r>
          </a:p>
          <a:p>
            <a:pPr marL="228600" indent="-228600">
              <a:buAutoNum type="arabicPeriod"/>
            </a:pPr>
            <a:r>
              <a:rPr lang="en-US" baseline="0" dirty="0" smtClean="0"/>
              <a:t>Students think (no talking) about the question presented on this slide for one minute.</a:t>
            </a:r>
          </a:p>
          <a:p>
            <a:pPr marL="228600" indent="-228600">
              <a:buAutoNum type="arabicPeriod"/>
            </a:pPr>
            <a:r>
              <a:rPr lang="en-US" baseline="0" dirty="0" smtClean="0"/>
              <a:t>Students pair with their neighbor and discuss their thoughts for one minute.</a:t>
            </a:r>
          </a:p>
          <a:p>
            <a:pPr marL="228600" indent="-228600">
              <a:buAutoNum type="arabicPeriod"/>
            </a:pPr>
            <a:r>
              <a:rPr lang="en-US" baseline="0" dirty="0" smtClean="0"/>
              <a:t>Students share their thoughts with the class.  Teacher facilitates the discussion.</a:t>
            </a:r>
            <a:endParaRPr lang="en-US" dirty="0"/>
          </a:p>
        </p:txBody>
      </p:sp>
      <p:sp>
        <p:nvSpPr>
          <p:cNvPr id="4" name="Footer Placeholder 3"/>
          <p:cNvSpPr>
            <a:spLocks noGrp="1"/>
          </p:cNvSpPr>
          <p:nvPr>
            <p:ph type="ftr" sz="quarter" idx="10"/>
          </p:nvPr>
        </p:nvSpPr>
        <p:spPr/>
        <p:txBody>
          <a:bodyPr/>
          <a:lstStyle/>
          <a:p>
            <a:pPr>
              <a:defRPr/>
            </a:pPr>
            <a:r>
              <a:rPr lang="en-US" smtClean="0"/>
              <a:t>2.01 Investigate typefaces and fonts.</a:t>
            </a:r>
            <a:endParaRPr lang="en-US"/>
          </a:p>
        </p:txBody>
      </p:sp>
      <p:sp>
        <p:nvSpPr>
          <p:cNvPr id="5" name="Slide Number Placeholder 4"/>
          <p:cNvSpPr>
            <a:spLocks noGrp="1"/>
          </p:cNvSpPr>
          <p:nvPr>
            <p:ph type="sldNum" sz="quarter" idx="11"/>
          </p:nvPr>
        </p:nvSpPr>
        <p:spPr/>
        <p:txBody>
          <a:bodyPr/>
          <a:lstStyle/>
          <a:p>
            <a:pPr>
              <a:defRPr/>
            </a:pPr>
            <a:fld id="{55A9CA2A-29C2-4CA5-9CAD-AF79A9E56E53}" type="slidenum">
              <a:rPr lang="en-US" smtClean="0"/>
              <a:pPr>
                <a:defRPr/>
              </a:pPr>
              <a:t>4</a:t>
            </a:fld>
            <a:endParaRPr lang="en-US"/>
          </a:p>
        </p:txBody>
      </p:sp>
    </p:spTree>
    <p:extLst>
      <p:ext uri="{BB962C8B-B14F-4D97-AF65-F5344CB8AC3E}">
        <p14:creationId xmlns:p14="http://schemas.microsoft.com/office/powerpoint/2010/main" val="113456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867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FCA2B479-CCB1-471E-9FB4-81C178DABDF7}" type="slidenum">
              <a:rPr lang="en-US" smtClean="0"/>
              <a:pPr eaLnBrk="1" hangingPunct="1"/>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
        <p:nvSpPr>
          <p:cNvPr id="307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E898E08F-659C-4538-9D9F-BD7DC84CF033}"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Teachers: You may want to explain that serifs make it easier for the reader’s eye to recognize the difference between letters more quickly. Thus, serif typefaces are better suited for body text of </a:t>
            </a:r>
            <a:r>
              <a:rPr lang="en-US" b="1" dirty="0" smtClean="0"/>
              <a:t>printed</a:t>
            </a:r>
            <a:r>
              <a:rPr lang="en-US" dirty="0" smtClean="0"/>
              <a:t> material. However, sans serif fonts are easier to read on monitors so web pages will use sans serif typefaces for body text.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D49D561D-622B-44D5-B2F8-F5321E553EBF}" type="slidenum">
              <a:rPr lang="en-US" smtClean="0"/>
              <a:pPr eaLnBrk="1" hangingPunct="1"/>
              <a:t>7</a:t>
            </a:fld>
            <a:endParaRPr lang="en-US" smtClean="0"/>
          </a:p>
        </p:txBody>
      </p:sp>
      <p:sp>
        <p:nvSpPr>
          <p:cNvPr id="317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8676EA9F-A7B8-4769-A1E9-73A6060E7908}" type="slidenum">
              <a:rPr lang="en-US" smtClean="0"/>
              <a:pPr eaLnBrk="1" hangingPunct="1"/>
              <a:t>8</a:t>
            </a:fld>
            <a:endParaRPr lang="en-US" smtClean="0"/>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46AE458B-0C27-4E4F-B254-33D4AC1063FD}"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fld id="{555C9E2A-C5B4-4786-AEC4-CE18D27ABBD9}" type="slidenum">
              <a:rPr lang="en-US" smtClean="0"/>
              <a:pPr eaLnBrk="1" hangingPunct="1"/>
              <a:t>10</a:t>
            </a:fld>
            <a:endParaRPr lang="en-US" smtClean="0"/>
          </a:p>
        </p:txBody>
      </p:sp>
      <p:sp>
        <p:nvSpPr>
          <p:cNvPr id="337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2.01 Investigate typefaces and fonts.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September 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September 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September 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321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September 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September 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September 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September 5,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September 5,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September 5,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September 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September 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September 5,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upload.wikimedia.org/wikipedia/commons/a/ae/Metal_movable_type.jp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685800" y="1371600"/>
            <a:ext cx="7772400" cy="2209800"/>
          </a:xfrm>
        </p:spPr>
        <p:txBody>
          <a:bodyPr/>
          <a:lstStyle/>
          <a:p>
            <a:pPr eaLnBrk="1" hangingPunct="1"/>
            <a:r>
              <a:rPr lang="en-US" sz="7200" dirty="0" smtClean="0">
                <a:latin typeface="Britannic Bold" pitchFamily="34" charset="0"/>
              </a:rPr>
              <a:t>Typography</a:t>
            </a:r>
          </a:p>
        </p:txBody>
      </p:sp>
      <p:sp>
        <p:nvSpPr>
          <p:cNvPr id="2051" name="Subtitle 4"/>
          <p:cNvSpPr>
            <a:spLocks noGrp="1"/>
          </p:cNvSpPr>
          <p:nvPr>
            <p:ph type="subTitle" idx="1"/>
          </p:nvPr>
        </p:nvSpPr>
        <p:spPr>
          <a:xfrm>
            <a:off x="1447800" y="3886200"/>
            <a:ext cx="7391400" cy="1752600"/>
          </a:xfrm>
        </p:spPr>
        <p:txBody>
          <a:bodyPr/>
          <a:lstStyle/>
          <a:p>
            <a:pPr eaLnBrk="1" hangingPunct="1"/>
            <a:r>
              <a:rPr lang="en-US" smtClean="0"/>
              <a:t>1.01 Investigate typefaces and fonts.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sz="3600" dirty="0" smtClean="0"/>
              <a:t>Ornamental Typefaces</a:t>
            </a:r>
          </a:p>
        </p:txBody>
      </p:sp>
      <p:sp>
        <p:nvSpPr>
          <p:cNvPr id="10243" name="Rectangle 3"/>
          <p:cNvSpPr>
            <a:spLocks noGrp="1" noChangeArrowheads="1"/>
          </p:cNvSpPr>
          <p:nvPr>
            <p:ph sz="half" idx="1"/>
          </p:nvPr>
        </p:nvSpPr>
        <p:spPr>
          <a:xfrm>
            <a:off x="609600" y="1676400"/>
            <a:ext cx="7848600" cy="4343400"/>
          </a:xfrm>
        </p:spPr>
        <p:txBody>
          <a:bodyPr>
            <a:normAutofit/>
          </a:bodyPr>
          <a:lstStyle/>
          <a:p>
            <a:pPr eaLnBrk="1" hangingPunct="1">
              <a:lnSpc>
                <a:spcPct val="90000"/>
              </a:lnSpc>
            </a:pPr>
            <a:r>
              <a:rPr lang="en-US" dirty="0" smtClean="0"/>
              <a:t>Designed strictly to catch the eye </a:t>
            </a:r>
          </a:p>
          <a:p>
            <a:pPr lvl="1" eaLnBrk="1" hangingPunct="1">
              <a:lnSpc>
                <a:spcPct val="90000"/>
              </a:lnSpc>
              <a:buFontTx/>
              <a:buChar char="•"/>
            </a:pPr>
            <a:r>
              <a:rPr lang="en-US" dirty="0" smtClean="0"/>
              <a:t>Should be used sparingly.</a:t>
            </a:r>
          </a:p>
          <a:p>
            <a:pPr lvl="1" eaLnBrk="1" hangingPunct="1">
              <a:lnSpc>
                <a:spcPct val="90000"/>
              </a:lnSpc>
              <a:buFontTx/>
              <a:buChar char="•"/>
            </a:pPr>
            <a:r>
              <a:rPr lang="en-US" dirty="0" smtClean="0"/>
              <a:t>Can be hard to read.</a:t>
            </a:r>
          </a:p>
          <a:p>
            <a:pPr>
              <a:lnSpc>
                <a:spcPct val="90000"/>
              </a:lnSpc>
            </a:pPr>
            <a:r>
              <a:rPr lang="en-US" dirty="0"/>
              <a:t>Used for decoration</a:t>
            </a:r>
          </a:p>
          <a:p>
            <a:pPr>
              <a:lnSpc>
                <a:spcPct val="90000"/>
              </a:lnSpc>
            </a:pPr>
            <a:r>
              <a:rPr lang="en-US" dirty="0"/>
              <a:t>Should never be used in body text</a:t>
            </a:r>
          </a:p>
          <a:p>
            <a:pPr lvl="1" eaLnBrk="1" hangingPunct="1">
              <a:lnSpc>
                <a:spcPct val="90000"/>
              </a:lnSpc>
            </a:pPr>
            <a:endParaRPr lang="en-US" sz="1400" dirty="0" smtClean="0">
              <a:solidFill>
                <a:srgbClr val="FF5050"/>
              </a:solidFill>
            </a:endParaRPr>
          </a:p>
          <a:p>
            <a:pPr eaLnBrk="1" hangingPunct="1">
              <a:lnSpc>
                <a:spcPct val="90000"/>
              </a:lnSpc>
            </a:pPr>
            <a:r>
              <a:rPr lang="en-US" dirty="0" smtClean="0"/>
              <a:t>Examples</a:t>
            </a:r>
          </a:p>
          <a:p>
            <a:pPr lvl="1" eaLnBrk="1" hangingPunct="1">
              <a:lnSpc>
                <a:spcPct val="90000"/>
              </a:lnSpc>
              <a:buFontTx/>
              <a:buChar char="•"/>
            </a:pPr>
            <a:r>
              <a:rPr lang="en-US" dirty="0" smtClean="0">
                <a:latin typeface="Algerian" panose="04020705040A02060702" pitchFamily="82" charset="0"/>
              </a:rPr>
              <a:t>Algerian</a:t>
            </a:r>
            <a:endParaRPr lang="en-US" dirty="0">
              <a:latin typeface="Chiller" pitchFamily="82" charset="0"/>
            </a:endParaRPr>
          </a:p>
          <a:p>
            <a:pPr lvl="1" eaLnBrk="1" hangingPunct="1">
              <a:lnSpc>
                <a:spcPct val="90000"/>
              </a:lnSpc>
              <a:buFontTx/>
              <a:buChar char="•"/>
            </a:pPr>
            <a:r>
              <a:rPr lang="en-US" dirty="0" smtClean="0">
                <a:latin typeface="Bauhaus 93" panose="04030905020B02020C02" pitchFamily="82" charset="0"/>
              </a:rPr>
              <a:t>Bauhaus</a:t>
            </a:r>
          </a:p>
          <a:p>
            <a:pPr lvl="1" eaLnBrk="1" hangingPunct="1">
              <a:lnSpc>
                <a:spcPct val="90000"/>
              </a:lnSpc>
              <a:buFontTx/>
              <a:buChar cha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Script Typefaces</a:t>
            </a:r>
          </a:p>
        </p:txBody>
      </p:sp>
      <p:sp>
        <p:nvSpPr>
          <p:cNvPr id="11267" name="Content Placeholder 2"/>
          <p:cNvSpPr>
            <a:spLocks noGrp="1"/>
          </p:cNvSpPr>
          <p:nvPr>
            <p:ph sz="half" idx="1"/>
          </p:nvPr>
        </p:nvSpPr>
        <p:spPr>
          <a:xfrm>
            <a:off x="609600" y="1600200"/>
            <a:ext cx="7848600" cy="4525963"/>
          </a:xfrm>
        </p:spPr>
        <p:txBody>
          <a:bodyPr>
            <a:normAutofit/>
          </a:bodyPr>
          <a:lstStyle/>
          <a:p>
            <a:pPr>
              <a:lnSpc>
                <a:spcPct val="90000"/>
              </a:lnSpc>
            </a:pPr>
            <a:r>
              <a:rPr lang="en-US" dirty="0" smtClean="0"/>
              <a:t>Appear to have been written by hand </a:t>
            </a:r>
          </a:p>
          <a:p>
            <a:pPr>
              <a:lnSpc>
                <a:spcPct val="90000"/>
              </a:lnSpc>
            </a:pPr>
            <a:r>
              <a:rPr lang="en-US" dirty="0" smtClean="0"/>
              <a:t>Should never be keyed in all caps</a:t>
            </a:r>
          </a:p>
          <a:p>
            <a:pPr>
              <a:lnSpc>
                <a:spcPct val="90000"/>
              </a:lnSpc>
            </a:pPr>
            <a:r>
              <a:rPr lang="en-US" dirty="0" smtClean="0"/>
              <a:t>Conveys a formal mood</a:t>
            </a:r>
          </a:p>
          <a:p>
            <a:pPr>
              <a:lnSpc>
                <a:spcPct val="90000"/>
              </a:lnSpc>
            </a:pPr>
            <a:r>
              <a:rPr lang="en-US" dirty="0" smtClean="0"/>
              <a:t>Examples</a:t>
            </a:r>
          </a:p>
          <a:p>
            <a:pPr lvl="1">
              <a:lnSpc>
                <a:spcPct val="90000"/>
              </a:lnSpc>
              <a:buFontTx/>
              <a:buChar char="•"/>
            </a:pPr>
            <a:r>
              <a:rPr lang="en-US" sz="3600" dirty="0" smtClean="0">
                <a:latin typeface="French Script MT" pitchFamily="66" charset="0"/>
              </a:rPr>
              <a:t>French Script</a:t>
            </a:r>
          </a:p>
          <a:p>
            <a:pPr lvl="1">
              <a:lnSpc>
                <a:spcPct val="90000"/>
              </a:lnSpc>
              <a:buFontTx/>
              <a:buChar char="•"/>
            </a:pPr>
            <a:r>
              <a:rPr lang="en-US" sz="3600" dirty="0" smtClean="0">
                <a:latin typeface="Brush Script MT" panose="03060802040406070304" pitchFamily="66" charset="0"/>
              </a:rPr>
              <a:t>Brush Script</a:t>
            </a:r>
          </a:p>
          <a:p>
            <a:pPr lvl="1">
              <a:lnSpc>
                <a:spcPct val="90000"/>
              </a:lnSpc>
              <a:buFontTx/>
              <a:buChar char="•"/>
            </a:pPr>
            <a:r>
              <a:rPr lang="en-US" sz="3600" dirty="0" smtClean="0">
                <a:latin typeface="Bradley Hand ITC" panose="03070402050302030203" pitchFamily="66" charset="0"/>
              </a:rPr>
              <a:t>Bradley Hand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 Typefaces</a:t>
            </a:r>
            <a:endParaRPr lang="en-US" dirty="0"/>
          </a:p>
        </p:txBody>
      </p:sp>
      <mc:AlternateContent xmlns:mc="http://schemas.openxmlformats.org/markup-compatibility/2006" xmlns:a14="http://schemas.microsoft.com/office/drawing/2010/main">
        <mc:Choice Requires="a14">
          <p:sp>
            <p:nvSpPr>
              <p:cNvPr id="7" name="Content Placeholder 6"/>
              <p:cNvSpPr>
                <a:spLocks noGrp="1"/>
              </p:cNvSpPr>
              <p:nvPr>
                <p:ph idx="1"/>
              </p:nvPr>
            </p:nvSpPr>
            <p:spPr/>
            <p:txBody>
              <a:bodyPr/>
              <a:lstStyle/>
              <a:p>
                <a:r>
                  <a:rPr lang="en-US" dirty="0" smtClean="0"/>
                  <a:t>Use </a:t>
                </a:r>
                <a:r>
                  <a:rPr lang="en-US" dirty="0"/>
                  <a:t>decorative pictures or symbols instead of characters</a:t>
                </a:r>
                <a:endParaRPr lang="en-US" sz="2600" dirty="0"/>
              </a:p>
              <a:p>
                <a:r>
                  <a:rPr lang="en-US" dirty="0"/>
                  <a:t>Allows the user to use a symbol to convey the message without importing a graphic</a:t>
                </a:r>
                <a:endParaRPr lang="en-US" sz="2600" dirty="0"/>
              </a:p>
              <a:p>
                <a:pPr lvl="1"/>
                <a:r>
                  <a:rPr lang="en-US" dirty="0"/>
                  <a:t>Example:  </a:t>
                </a:r>
                <a:r>
                  <a:rPr lang="en-US" dirty="0" smtClean="0"/>
                  <a:t>Webdings  </a:t>
                </a:r>
                <a:r>
                  <a:rPr lang="en-US" dirty="0" err="1" smtClean="0">
                    <a:latin typeface="Webdings" panose="05030102010509060703" pitchFamily="18" charset="2"/>
                  </a:rPr>
                  <a:t>Webdings</a:t>
                </a:r>
                <a:endParaRPr lang="en-US" dirty="0">
                  <a:latin typeface="Webdings" panose="05030102010509060703" pitchFamily="18" charset="2"/>
                </a:endParaRPr>
              </a:p>
              <a:p>
                <a:pPr lvl="4"/>
                <a:endParaRPr lang="en-US" dirty="0" smtClean="0"/>
              </a:p>
              <a:p>
                <a:r>
                  <a:rPr lang="en-US" dirty="0" smtClean="0"/>
                  <a:t>Can be used for specific </a:t>
                </a:r>
                <a:r>
                  <a:rPr lang="en-US" dirty="0"/>
                  <a:t>purposes such as musical </a:t>
                </a:r>
                <a:r>
                  <a:rPr lang="en-US" dirty="0" smtClean="0"/>
                  <a:t>notation </a:t>
                </a:r>
                <a:r>
                  <a:rPr lang="en-US" dirty="0"/>
                  <a:t>and </a:t>
                </a:r>
                <a:r>
                  <a:rPr lang="en-US" dirty="0" smtClean="0"/>
                  <a:t>mathematical symbols</a:t>
                </a:r>
                <a:endParaRPr lang="en-US" dirty="0"/>
              </a:p>
              <a:p>
                <a:pPr lvl="1"/>
                <a:r>
                  <a:rPr lang="en-US" dirty="0"/>
                  <a:t>Example:  </a:t>
                </a:r>
                <a:r>
                  <a:rPr lang="en-US" dirty="0" smtClean="0"/>
                  <a:t>Mathematical symbol  </a:t>
                </a:r>
                <a14:m>
                  <m:oMath xmlns:m="http://schemas.openxmlformats.org/officeDocument/2006/math">
                    <m:r>
                      <a:rPr lang="en-US" i="1" smtClean="0">
                        <a:latin typeface="Cambria Math"/>
                        <a:ea typeface="Cambria Math"/>
                      </a:rPr>
                      <m:t>≠</m:t>
                    </m:r>
                  </m:oMath>
                </a14:m>
                <a:endParaRPr lang="en-US" dirty="0"/>
              </a:p>
              <a:p>
                <a:pPr marL="0" indent="0">
                  <a:buNone/>
                </a:pPr>
                <a:endParaRPr lang="en-US" dirty="0"/>
              </a:p>
              <a:p>
                <a:endParaRPr lang="en-US" dirty="0"/>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292607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
        <p:nvSpPr>
          <p:cNvPr id="7" name="Content Placeholder 6"/>
          <p:cNvSpPr>
            <a:spLocks noGrp="1"/>
          </p:cNvSpPr>
          <p:nvPr>
            <p:ph idx="1"/>
          </p:nvPr>
        </p:nvSpPr>
        <p:spPr/>
        <p:txBody>
          <a:bodyPr>
            <a:normAutofit/>
          </a:bodyPr>
          <a:lstStyle/>
          <a:p>
            <a:r>
              <a:rPr lang="en-US" sz="3600" dirty="0" smtClean="0">
                <a:sym typeface="Webdings"/>
              </a:rPr>
              <a:t>Thankfully, I was awakened by the </a:t>
            </a:r>
            <a:r>
              <a:rPr lang="en-US" sz="4400" dirty="0" smtClean="0">
                <a:sym typeface="Webdings"/>
              </a:rPr>
              <a:t></a:t>
            </a:r>
            <a:r>
              <a:rPr lang="en-US" sz="3600" dirty="0" smtClean="0">
                <a:sym typeface="Webdings"/>
              </a:rPr>
              <a:t> that flew over my </a:t>
            </a:r>
            <a:r>
              <a:rPr lang="en-US" sz="4400" dirty="0" smtClean="0">
                <a:sym typeface="Webdings"/>
              </a:rPr>
              <a:t></a:t>
            </a:r>
            <a:r>
              <a:rPr lang="en-US" sz="3600" dirty="0" smtClean="0">
                <a:sym typeface="Webdings"/>
              </a:rPr>
              <a:t>.  I did not </a:t>
            </a:r>
            <a:r>
              <a:rPr lang="en-US" sz="4400" dirty="0" smtClean="0">
                <a:sym typeface="Webdings"/>
              </a:rPr>
              <a:t></a:t>
            </a:r>
            <a:r>
              <a:rPr lang="en-US" sz="3600" dirty="0" smtClean="0">
                <a:sym typeface="Webdings"/>
              </a:rPr>
              <a:t>my </a:t>
            </a:r>
            <a:r>
              <a:rPr lang="en-US" sz="4000" dirty="0" smtClean="0">
                <a:sym typeface="Webdings"/>
              </a:rPr>
              <a:t></a:t>
            </a:r>
            <a:r>
              <a:rPr lang="en-US" sz="3600" dirty="0" smtClean="0">
                <a:sym typeface="Webdings"/>
              </a:rPr>
              <a:t>, and I was almost late for work. </a:t>
            </a:r>
            <a:endParaRPr lang="en-US" sz="3600" dirty="0"/>
          </a:p>
        </p:txBody>
      </p:sp>
    </p:spTree>
    <p:extLst>
      <p:ext uri="{BB962C8B-B14F-4D97-AF65-F5344CB8AC3E}">
        <p14:creationId xmlns:p14="http://schemas.microsoft.com/office/powerpoint/2010/main" val="3984499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fontScale="92500"/>
          </a:bodyPr>
          <a:lstStyle/>
          <a:p>
            <a:r>
              <a:rPr lang="en-US" dirty="0" smtClean="0"/>
              <a:t>Open Microsoft Word.  </a:t>
            </a:r>
          </a:p>
          <a:p>
            <a:r>
              <a:rPr lang="en-US" dirty="0" smtClean="0"/>
              <a:t>Key your name on 5 different lines.</a:t>
            </a:r>
          </a:p>
          <a:p>
            <a:r>
              <a:rPr lang="en-US" dirty="0" smtClean="0"/>
              <a:t>Change each name on your screen to reflect the following: </a:t>
            </a:r>
          </a:p>
          <a:p>
            <a:pPr lvl="1"/>
            <a:r>
              <a:rPr lang="en-US" dirty="0" smtClean="0"/>
              <a:t>SERIF font</a:t>
            </a:r>
          </a:p>
          <a:p>
            <a:pPr lvl="1"/>
            <a:r>
              <a:rPr lang="en-US" dirty="0" smtClean="0"/>
              <a:t>SANS SERIF font</a:t>
            </a:r>
          </a:p>
          <a:p>
            <a:pPr lvl="1"/>
            <a:r>
              <a:rPr lang="en-US" dirty="0" smtClean="0"/>
              <a:t>ORNAMENTAL font</a:t>
            </a:r>
          </a:p>
          <a:p>
            <a:pPr lvl="1"/>
            <a:r>
              <a:rPr lang="en-US" dirty="0" smtClean="0"/>
              <a:t>SCRIPT font</a:t>
            </a:r>
          </a:p>
          <a:p>
            <a:pPr lvl="1"/>
            <a:r>
              <a:rPr lang="en-US" dirty="0" smtClean="0"/>
              <a:t>SYMBOL font</a:t>
            </a:r>
          </a:p>
          <a:p>
            <a:r>
              <a:rPr lang="en-US" dirty="0" smtClean="0"/>
              <a:t>Beside each name, label it with the appropriate typeface name and category</a:t>
            </a:r>
          </a:p>
          <a:p>
            <a:r>
              <a:rPr lang="en-US" dirty="0" smtClean="0"/>
              <a:t>For example:</a:t>
            </a:r>
          </a:p>
          <a:p>
            <a:pPr lvl="1"/>
            <a:r>
              <a:rPr lang="en-US" dirty="0" smtClean="0">
                <a:latin typeface="Bauhaus 93" pitchFamily="82" charset="0"/>
              </a:rPr>
              <a:t>Kathryn Smith</a:t>
            </a:r>
          </a:p>
          <a:p>
            <a:pPr lvl="2"/>
            <a:r>
              <a:rPr lang="en-US" dirty="0" smtClean="0"/>
              <a:t>Typeface – Bauhaus; Category - Decorative</a:t>
            </a:r>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844240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pic>
        <p:nvPicPr>
          <p:cNvPr id="61442" name="Picture 2" descr="File:Metal movable typ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81000"/>
            <a:ext cx="9184181"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595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Fonts</a:t>
            </a:r>
          </a:p>
        </p:txBody>
      </p:sp>
      <p:sp>
        <p:nvSpPr>
          <p:cNvPr id="13315" name="Rectangle 3"/>
          <p:cNvSpPr>
            <a:spLocks noGrp="1" noChangeArrowheads="1"/>
          </p:cNvSpPr>
          <p:nvPr>
            <p:ph idx="1"/>
          </p:nvPr>
        </p:nvSpPr>
        <p:spPr/>
        <p:txBody>
          <a:bodyPr/>
          <a:lstStyle/>
          <a:p>
            <a:pPr>
              <a:tabLst>
                <a:tab pos="2232025" algn="l"/>
              </a:tabLst>
            </a:pPr>
            <a:r>
              <a:rPr lang="en-US" dirty="0" smtClean="0"/>
              <a:t>Font - </a:t>
            </a:r>
            <a:r>
              <a:rPr lang="en-US" sz="2400" dirty="0" smtClean="0"/>
              <a:t> the specific size, weight and style applied to a typeface.</a:t>
            </a:r>
          </a:p>
          <a:p>
            <a:pPr>
              <a:tabLst>
                <a:tab pos="2232025" algn="l"/>
              </a:tabLst>
            </a:pPr>
            <a:endParaRPr lang="en-US" sz="800" dirty="0" smtClean="0"/>
          </a:p>
          <a:p>
            <a:pPr>
              <a:tabLst>
                <a:tab pos="2232025" algn="l"/>
              </a:tabLst>
            </a:pPr>
            <a:r>
              <a:rPr lang="en-US" sz="2400" dirty="0" smtClean="0"/>
              <a:t>Examples:	</a:t>
            </a:r>
            <a:r>
              <a:rPr lang="en-US" sz="2400" b="1" dirty="0" smtClean="0"/>
              <a:t>Arial, bold, 12 point</a:t>
            </a:r>
            <a:endParaRPr lang="en-US" sz="2400" dirty="0" smtClean="0"/>
          </a:p>
          <a:p>
            <a:pPr>
              <a:buFontTx/>
              <a:buNone/>
              <a:tabLst>
                <a:tab pos="2232025" algn="l"/>
              </a:tabLst>
            </a:pPr>
            <a:r>
              <a:rPr lang="en-US" sz="2400" i="1" dirty="0" smtClean="0"/>
              <a:t>		Arial, italic, 14 point</a:t>
            </a:r>
            <a:endParaRPr lang="en-US" sz="2400" dirty="0" smtClean="0"/>
          </a:p>
          <a:p>
            <a:pPr>
              <a:buFontTx/>
              <a:buNone/>
              <a:tabLst>
                <a:tab pos="2232025" algn="l"/>
              </a:tabLst>
            </a:pPr>
            <a:r>
              <a:rPr lang="en-US" sz="2400" dirty="0" smtClean="0"/>
              <a:t>		Arial, 10 point</a:t>
            </a:r>
          </a:p>
        </p:txBody>
      </p:sp>
      <p:sp>
        <p:nvSpPr>
          <p:cNvPr id="7" name="Rectangle 6"/>
          <p:cNvSpPr/>
          <p:nvPr/>
        </p:nvSpPr>
        <p:spPr>
          <a:xfrm>
            <a:off x="1066800" y="5638800"/>
            <a:ext cx="6858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Arial is the </a:t>
            </a:r>
            <a:r>
              <a:rPr lang="en-US" i="1" dirty="0" smtClean="0"/>
              <a:t>typeface</a:t>
            </a:r>
            <a:r>
              <a:rPr lang="en-US" dirty="0" smtClean="0"/>
              <a:t>.                 Arial, bold, 12 point is the </a:t>
            </a:r>
            <a:r>
              <a:rPr lang="en-US" i="1" dirty="0" smtClean="0"/>
              <a:t>font</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Font Style</a:t>
            </a:r>
          </a:p>
        </p:txBody>
      </p:sp>
      <p:sp>
        <p:nvSpPr>
          <p:cNvPr id="56323" name="Rectangle 3"/>
          <p:cNvSpPr>
            <a:spLocks noGrp="1" noChangeArrowheads="1"/>
          </p:cNvSpPr>
          <p:nvPr>
            <p:ph idx="1"/>
          </p:nvPr>
        </p:nvSpPr>
        <p:spPr/>
        <p:txBody>
          <a:bodyPr/>
          <a:lstStyle/>
          <a:p>
            <a:pPr eaLnBrk="1" hangingPunct="1">
              <a:spcAft>
                <a:spcPts val="600"/>
              </a:spcAft>
              <a:defRPr/>
            </a:pPr>
            <a:r>
              <a:rPr lang="en-US" sz="2800" dirty="0" smtClean="0"/>
              <a:t>The font style refers to the slant, weight and special effects applied to the text.</a:t>
            </a:r>
          </a:p>
          <a:p>
            <a:pPr eaLnBrk="1" hangingPunct="1">
              <a:spcAft>
                <a:spcPts val="600"/>
              </a:spcAft>
              <a:defRPr/>
            </a:pPr>
            <a:r>
              <a:rPr lang="en-US" sz="2800" dirty="0" smtClean="0"/>
              <a:t>Examples:	</a:t>
            </a:r>
          </a:p>
          <a:p>
            <a:pPr lvl="1" eaLnBrk="1" hangingPunct="1">
              <a:spcAft>
                <a:spcPts val="600"/>
              </a:spcAft>
              <a:defRPr/>
            </a:pPr>
            <a:r>
              <a:rPr lang="en-US" sz="2400" b="1" dirty="0" smtClean="0"/>
              <a:t>Bold</a:t>
            </a:r>
            <a:endParaRPr lang="en-US" sz="2400" dirty="0" smtClean="0"/>
          </a:p>
          <a:p>
            <a:pPr lvl="1">
              <a:defRPr/>
            </a:pPr>
            <a:r>
              <a:rPr lang="en-US" sz="2400" i="1" dirty="0" smtClean="0"/>
              <a:t>Italic</a:t>
            </a:r>
            <a:endParaRPr lang="en-US" sz="2400" dirty="0" smtClean="0"/>
          </a:p>
          <a:p>
            <a:pPr lvl="1">
              <a:defRPr/>
            </a:pPr>
            <a:r>
              <a:rPr lang="en-US" sz="2400" dirty="0" smtClean="0">
                <a:effectLst>
                  <a:outerShdw blurRad="38100" dist="38100" dir="2700000" algn="tl">
                    <a:srgbClr val="C0C0C0"/>
                  </a:outerShdw>
                </a:effectLst>
              </a:rPr>
              <a:t>Shadow</a:t>
            </a:r>
            <a:endParaRPr lang="en-US" sz="2400" dirty="0" smtClean="0"/>
          </a:p>
          <a:p>
            <a:pPr lvl="1">
              <a:defRPr/>
            </a:pPr>
            <a:r>
              <a:rPr lang="en-US" sz="2400" dirty="0" smtClean="0"/>
              <a:t>Stroke</a:t>
            </a:r>
          </a:p>
          <a:p>
            <a:pPr lvl="1">
              <a:defRPr/>
            </a:pPr>
            <a:r>
              <a:rPr lang="en-US" sz="2400" dirty="0" smtClean="0"/>
              <a:t>Fill Color</a:t>
            </a:r>
          </a:p>
          <a:p>
            <a:pPr lvl="1">
              <a:defRPr/>
            </a:pPr>
            <a:r>
              <a:rPr lang="en-US" sz="2400" dirty="0" smtClean="0"/>
              <a:t>Small Caps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solidFill>
                  <a:schemeClr val="tx1"/>
                </a:solidFill>
              </a:rPr>
              <a:t>Typeface spacing</a:t>
            </a:r>
          </a:p>
        </p:txBody>
      </p:sp>
      <p:sp>
        <p:nvSpPr>
          <p:cNvPr id="16387" name="Text Placeholder 2"/>
          <p:cNvSpPr>
            <a:spLocks noGrp="1"/>
          </p:cNvSpPr>
          <p:nvPr>
            <p:ph type="body" idx="1"/>
          </p:nvPr>
        </p:nvSpPr>
        <p:spPr/>
        <p:txBody>
          <a:bodyPr>
            <a:normAutofit/>
          </a:bodyPr>
          <a:lstStyle/>
          <a:p>
            <a:pPr eaLnBrk="1" hangingPunct="1"/>
            <a:r>
              <a:rPr lang="en-US" dirty="0" err="1" smtClean="0"/>
              <a:t>Monospace</a:t>
            </a:r>
            <a:endParaRPr lang="en-US" dirty="0" smtClean="0"/>
          </a:p>
          <a:p>
            <a:pPr eaLnBrk="1" hangingPunct="1"/>
            <a:r>
              <a:rPr lang="en-US" dirty="0" smtClean="0"/>
              <a:t>Proportional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7696200" cy="1143000"/>
          </a:xfrm>
        </p:spPr>
        <p:txBody>
          <a:bodyPr/>
          <a:lstStyle/>
          <a:p>
            <a:pPr eaLnBrk="1" hangingPunct="1"/>
            <a:r>
              <a:rPr lang="en-US" dirty="0" err="1" smtClean="0"/>
              <a:t>Monospaced</a:t>
            </a:r>
            <a:r>
              <a:rPr lang="en-US" dirty="0" smtClean="0"/>
              <a:t> Typefaces</a:t>
            </a:r>
          </a:p>
        </p:txBody>
      </p:sp>
      <p:sp>
        <p:nvSpPr>
          <p:cNvPr id="17411" name="Rectangle 3"/>
          <p:cNvSpPr>
            <a:spLocks noGrp="1" noChangeArrowheads="1"/>
          </p:cNvSpPr>
          <p:nvPr>
            <p:ph type="body" sz="half" idx="1"/>
          </p:nvPr>
        </p:nvSpPr>
        <p:spPr>
          <a:xfrm>
            <a:off x="838200" y="1600200"/>
            <a:ext cx="7467600" cy="1752600"/>
          </a:xfrm>
        </p:spPr>
        <p:txBody>
          <a:bodyPr>
            <a:normAutofit/>
          </a:bodyPr>
          <a:lstStyle/>
          <a:p>
            <a:pPr eaLnBrk="1" hangingPunct="1">
              <a:lnSpc>
                <a:spcPct val="80000"/>
              </a:lnSpc>
              <a:spcAft>
                <a:spcPts val="600"/>
              </a:spcAft>
            </a:pPr>
            <a:r>
              <a:rPr lang="en-US" sz="2800" dirty="0" smtClean="0"/>
              <a:t>Each character takes up the same amount of horizontal space</a:t>
            </a:r>
          </a:p>
          <a:p>
            <a:pPr lvl="1">
              <a:lnSpc>
                <a:spcPct val="80000"/>
              </a:lnSpc>
              <a:spcAft>
                <a:spcPts val="600"/>
              </a:spcAft>
            </a:pPr>
            <a:r>
              <a:rPr lang="en-US" dirty="0" smtClean="0"/>
              <a:t>Harder to read in large bodies of text</a:t>
            </a:r>
          </a:p>
        </p:txBody>
      </p:sp>
      <p:sp>
        <p:nvSpPr>
          <p:cNvPr id="7" name="TextBox 6"/>
          <p:cNvSpPr txBox="1"/>
          <p:nvPr/>
        </p:nvSpPr>
        <p:spPr>
          <a:xfrm>
            <a:off x="1524000" y="3048000"/>
            <a:ext cx="6781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err="1">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What’s the purpose of design?</a:t>
            </a:r>
          </a:p>
        </p:txBody>
      </p:sp>
      <p:sp>
        <p:nvSpPr>
          <p:cNvPr id="4099" name="Rectangle 3"/>
          <p:cNvSpPr>
            <a:spLocks noGrp="1" noChangeArrowheads="1"/>
          </p:cNvSpPr>
          <p:nvPr>
            <p:ph idx="1"/>
          </p:nvPr>
        </p:nvSpPr>
        <p:spPr>
          <a:xfrm>
            <a:off x="457200" y="1600200"/>
            <a:ext cx="5791200" cy="4876800"/>
          </a:xfrm>
        </p:spPr>
        <p:txBody>
          <a:bodyPr/>
          <a:lstStyle/>
          <a:p>
            <a:r>
              <a:rPr lang="en-US" sz="2800" dirty="0" smtClean="0"/>
              <a:t>To grab the reader’s attention</a:t>
            </a:r>
          </a:p>
          <a:p>
            <a:r>
              <a:rPr lang="en-US" sz="2800" dirty="0" smtClean="0"/>
              <a:t>Accomplished through:</a:t>
            </a:r>
          </a:p>
          <a:p>
            <a:pPr lvl="1"/>
            <a:r>
              <a:rPr lang="en-US" dirty="0" smtClean="0"/>
              <a:t>Typography</a:t>
            </a:r>
          </a:p>
          <a:p>
            <a:pPr lvl="1"/>
            <a:r>
              <a:rPr lang="en-US" sz="2000" dirty="0" smtClean="0"/>
              <a:t>Design Principles</a:t>
            </a:r>
          </a:p>
          <a:p>
            <a:pPr lvl="1"/>
            <a:r>
              <a:rPr lang="en-US" dirty="0" smtClean="0"/>
              <a:t>Design Elements</a:t>
            </a:r>
            <a:endParaRPr lang="en-US" sz="2000" dirty="0" smtClean="0"/>
          </a:p>
          <a:p>
            <a:endParaRPr lang="en-US" sz="2800" dirty="0" smtClean="0">
              <a:solidFill>
                <a:srgbClr val="FF5050"/>
              </a:solidFill>
            </a:endParaRPr>
          </a:p>
        </p:txBody>
      </p:sp>
      <p:pic>
        <p:nvPicPr>
          <p:cNvPr id="2051" name="Picture 3" descr="C:\Documents and Settings\KathrynFarrior\Local Settings\Temporary Internet Files\Content.IE5\B13OM77J\MP9003862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200400"/>
            <a:ext cx="1815084" cy="2743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81000"/>
            <a:ext cx="7696200" cy="1143000"/>
          </a:xfrm>
        </p:spPr>
        <p:txBody>
          <a:bodyPr/>
          <a:lstStyle/>
          <a:p>
            <a:pPr eaLnBrk="1" hangingPunct="1"/>
            <a:r>
              <a:rPr lang="en-US" dirty="0" smtClean="0"/>
              <a:t>Proportional Typefaces</a:t>
            </a:r>
          </a:p>
        </p:txBody>
      </p:sp>
      <p:sp>
        <p:nvSpPr>
          <p:cNvPr id="18435" name="Rectangle 3"/>
          <p:cNvSpPr>
            <a:spLocks noGrp="1" noChangeArrowheads="1"/>
          </p:cNvSpPr>
          <p:nvPr>
            <p:ph type="body" sz="half" idx="1"/>
          </p:nvPr>
        </p:nvSpPr>
        <p:spPr>
          <a:xfrm>
            <a:off x="762000" y="1600200"/>
            <a:ext cx="7924800" cy="3581400"/>
          </a:xfrm>
        </p:spPr>
        <p:txBody>
          <a:bodyPr>
            <a:normAutofit/>
          </a:bodyPr>
          <a:lstStyle/>
          <a:p>
            <a:pPr eaLnBrk="1" hangingPunct="1">
              <a:lnSpc>
                <a:spcPct val="80000"/>
              </a:lnSpc>
              <a:spcAft>
                <a:spcPts val="600"/>
              </a:spcAft>
            </a:pPr>
            <a:r>
              <a:rPr lang="en-US" sz="2800" dirty="0" smtClean="0"/>
              <a:t>Proportional</a:t>
            </a:r>
          </a:p>
          <a:p>
            <a:pPr lvl="1" eaLnBrk="1" hangingPunct="1">
              <a:lnSpc>
                <a:spcPct val="80000"/>
              </a:lnSpc>
              <a:spcAft>
                <a:spcPts val="600"/>
              </a:spcAft>
            </a:pPr>
            <a:r>
              <a:rPr lang="en-US" sz="2400" dirty="0" smtClean="0"/>
              <a:t>The amount of horizontal space each character takes up varies.</a:t>
            </a:r>
          </a:p>
          <a:p>
            <a:pPr lvl="1" eaLnBrk="1" hangingPunct="1">
              <a:lnSpc>
                <a:spcPct val="80000"/>
              </a:lnSpc>
              <a:spcAft>
                <a:spcPts val="600"/>
              </a:spcAft>
            </a:pPr>
            <a:r>
              <a:rPr lang="en-US" sz="2400" dirty="0" smtClean="0"/>
              <a:t>An </a:t>
            </a:r>
            <a:r>
              <a:rPr lang="en-US" sz="2400" i="1" dirty="0" smtClean="0"/>
              <a:t>i </a:t>
            </a:r>
            <a:r>
              <a:rPr lang="en-US" sz="2400" dirty="0" smtClean="0"/>
              <a:t>is not as wide as an</a:t>
            </a:r>
            <a:r>
              <a:rPr lang="en-US" sz="2400" i="1" dirty="0" smtClean="0"/>
              <a:t> m </a:t>
            </a:r>
            <a:r>
              <a:rPr lang="en-US" sz="2400" dirty="0" smtClean="0"/>
              <a:t>and receives less space.</a:t>
            </a:r>
          </a:p>
          <a:p>
            <a:pPr lvl="1" eaLnBrk="1" hangingPunct="1">
              <a:lnSpc>
                <a:spcPct val="80000"/>
              </a:lnSpc>
              <a:spcAft>
                <a:spcPts val="600"/>
              </a:spcAft>
            </a:pPr>
            <a:r>
              <a:rPr lang="en-US" sz="2400" dirty="0" smtClean="0"/>
              <a:t>Better for body text </a:t>
            </a:r>
          </a:p>
        </p:txBody>
      </p:sp>
      <p:sp>
        <p:nvSpPr>
          <p:cNvPr id="7" name="TextBox 6"/>
          <p:cNvSpPr txBox="1"/>
          <p:nvPr/>
        </p:nvSpPr>
        <p:spPr>
          <a:xfrm>
            <a:off x="1066800" y="5943600"/>
            <a:ext cx="7162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Times New Roman" pitchFamily="18" charset="0"/>
                <a:cs typeface="Times New Roman" pitchFamily="18" charset="0"/>
              </a:rPr>
              <a:t>Times New Roman is proportional</a:t>
            </a:r>
            <a:endParaRPr lang="en-US" sz="2400" dirty="0"/>
          </a:p>
        </p:txBody>
      </p:sp>
      <p:sp>
        <p:nvSpPr>
          <p:cNvPr id="5" name="TextBox 4"/>
          <p:cNvSpPr txBox="1"/>
          <p:nvPr/>
        </p:nvSpPr>
        <p:spPr>
          <a:xfrm>
            <a:off x="1066800" y="5289276"/>
            <a:ext cx="6781800" cy="486287"/>
          </a:xfrm>
          <a:prstGeom prst="rect">
            <a:avLst/>
          </a:prstGeom>
          <a:solidFill>
            <a:schemeClr val="bg1">
              <a:lumMod val="95000"/>
            </a:schemeClr>
          </a:solidFill>
        </p:spPr>
        <p:txBody>
          <a:bodyPr wrap="square">
            <a:spAutoFit/>
          </a:bodyPr>
          <a:lstStyle/>
          <a:p>
            <a:pPr lvl="1">
              <a:lnSpc>
                <a:spcPct val="80000"/>
              </a:lnSpc>
              <a:defRPr/>
            </a:pPr>
            <a:r>
              <a:rPr lang="en-US" sz="3200" dirty="0">
                <a:latin typeface="Courier New" pitchFamily="49" charset="0"/>
                <a:cs typeface="Courier New" pitchFamily="49" charset="0"/>
              </a:rPr>
              <a:t>Courier is </a:t>
            </a:r>
            <a:r>
              <a:rPr lang="en-US" sz="3200" dirty="0" err="1">
                <a:latin typeface="Courier New" pitchFamily="49" charset="0"/>
                <a:cs typeface="Courier New" pitchFamily="49" charset="0"/>
              </a:rPr>
              <a:t>monospaced</a:t>
            </a:r>
            <a:endParaRPr lang="en-US" sz="3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533400"/>
            <a:ext cx="7696200" cy="1143000"/>
          </a:xfrm>
        </p:spPr>
        <p:txBody>
          <a:bodyPr/>
          <a:lstStyle/>
          <a:p>
            <a:r>
              <a:rPr lang="en-US" smtClean="0"/>
              <a:t>Proportional vs. Monospace</a:t>
            </a:r>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64389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06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to think about…</a:t>
            </a:r>
            <a:endParaRPr lang="en-US" dirty="0"/>
          </a:p>
        </p:txBody>
      </p:sp>
      <p:sp>
        <p:nvSpPr>
          <p:cNvPr id="3" name="Content Placeholder 2"/>
          <p:cNvSpPr>
            <a:spLocks noGrp="1"/>
          </p:cNvSpPr>
          <p:nvPr>
            <p:ph idx="1"/>
          </p:nvPr>
        </p:nvSpPr>
        <p:spPr/>
        <p:txBody>
          <a:bodyPr/>
          <a:lstStyle/>
          <a:p>
            <a:pPr marL="0" indent="0">
              <a:buNone/>
            </a:pPr>
            <a:r>
              <a:rPr lang="en-US" dirty="0"/>
              <a:t/>
            </a:r>
            <a:br>
              <a:rPr lang="en-US" dirty="0"/>
            </a:br>
            <a:r>
              <a:rPr lang="en-US" sz="3600" dirty="0">
                <a:latin typeface="Calibri" panose="020F0502020204030204" pitchFamily="34" charset="0"/>
              </a:rPr>
              <a:t>      </a:t>
            </a:r>
            <a:r>
              <a:rPr lang="en-US" sz="3600" i="1" dirty="0">
                <a:latin typeface="Calibri" panose="020F0502020204030204" pitchFamily="34" charset="0"/>
              </a:rPr>
              <a:t>"When pictures and words pull in opposite directions and the poor reader doesn't get any message at all, he simply turns the page</a:t>
            </a:r>
            <a:r>
              <a:rPr lang="en-US" sz="3600" i="1" dirty="0" smtClean="0">
                <a:latin typeface="Calibri" panose="020F0502020204030204" pitchFamily="34" charset="0"/>
              </a:rPr>
              <a:t>.“</a:t>
            </a:r>
          </a:p>
          <a:p>
            <a:pPr marL="0" indent="0" algn="r">
              <a:buNone/>
            </a:pPr>
            <a:r>
              <a:rPr lang="en-US" dirty="0">
                <a:latin typeface="Calibri" panose="020F0502020204030204" pitchFamily="34" charset="0"/>
              </a:rPr>
              <a:t>John </a:t>
            </a:r>
            <a:r>
              <a:rPr lang="en-US" dirty="0" smtClean="0">
                <a:latin typeface="Calibri" panose="020F0502020204030204" pitchFamily="34" charset="0"/>
              </a:rPr>
              <a:t>Newcomb, Author</a:t>
            </a:r>
          </a:p>
          <a:p>
            <a:pPr marL="0" indent="0" algn="r">
              <a:buNone/>
            </a:pPr>
            <a:r>
              <a:rPr lang="en-US" u="sng" dirty="0" smtClean="0">
                <a:latin typeface="Calibri" panose="020F0502020204030204" pitchFamily="34" charset="0"/>
              </a:rPr>
              <a:t>Book </a:t>
            </a:r>
            <a:r>
              <a:rPr lang="en-US" u="sng" dirty="0">
                <a:latin typeface="Calibri" panose="020F0502020204030204" pitchFamily="34" charset="0"/>
              </a:rPr>
              <a:t>of Creative Problem </a:t>
            </a:r>
            <a:r>
              <a:rPr lang="en-US" u="sng" dirty="0" smtClean="0">
                <a:latin typeface="Calibri" panose="020F0502020204030204" pitchFamily="34" charset="0"/>
              </a:rPr>
              <a:t>Solving</a:t>
            </a:r>
            <a:endParaRPr lang="en-US" u="sng" dirty="0">
              <a:latin typeface="Calibri" panose="020F0502020204030204" pitchFamily="34" charset="0"/>
            </a:endParaRPr>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702278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Think-Pair-Share</a:t>
            </a:r>
            <a:endParaRPr lang="en-US" dirty="0"/>
          </a:p>
        </p:txBody>
      </p:sp>
      <p:sp>
        <p:nvSpPr>
          <p:cNvPr id="3" name="Content Placeholder 2"/>
          <p:cNvSpPr>
            <a:spLocks noGrp="1"/>
          </p:cNvSpPr>
          <p:nvPr>
            <p:ph idx="1"/>
          </p:nvPr>
        </p:nvSpPr>
        <p:spPr/>
        <p:txBody>
          <a:bodyPr/>
          <a:lstStyle/>
          <a:p>
            <a:pPr lvl="1"/>
            <a:r>
              <a:rPr lang="en-US" dirty="0" smtClean="0"/>
              <a:t>Who is the target audience for our school newsletter?</a:t>
            </a:r>
          </a:p>
          <a:p>
            <a:pPr lvl="1"/>
            <a:r>
              <a:rPr lang="en-US" dirty="0" smtClean="0"/>
              <a:t>What will the target audience expect to see in the newsletter in terms of:</a:t>
            </a:r>
          </a:p>
          <a:p>
            <a:pPr lvl="2"/>
            <a:r>
              <a:rPr lang="en-US" dirty="0" smtClean="0"/>
              <a:t>Typefaces used.</a:t>
            </a:r>
          </a:p>
          <a:p>
            <a:pPr lvl="2"/>
            <a:r>
              <a:rPr lang="en-US" dirty="0" smtClean="0"/>
              <a:t>Colors used.</a:t>
            </a:r>
          </a:p>
          <a:p>
            <a:pPr lvl="2"/>
            <a:r>
              <a:rPr lang="en-US" dirty="0" smtClean="0"/>
              <a:t>Graphics used.</a:t>
            </a:r>
          </a:p>
          <a:p>
            <a:pPr lvl="2"/>
            <a:r>
              <a:rPr lang="en-US" dirty="0" smtClean="0"/>
              <a:t>Overall design.</a:t>
            </a:r>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2264839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Typography</a:t>
            </a:r>
          </a:p>
        </p:txBody>
      </p:sp>
      <p:sp>
        <p:nvSpPr>
          <p:cNvPr id="5123" name="Rectangle 3"/>
          <p:cNvSpPr>
            <a:spLocks noGrp="1" noChangeArrowheads="1"/>
          </p:cNvSpPr>
          <p:nvPr>
            <p:ph idx="1"/>
          </p:nvPr>
        </p:nvSpPr>
        <p:spPr/>
        <p:txBody>
          <a:bodyPr/>
          <a:lstStyle/>
          <a:p>
            <a:r>
              <a:rPr lang="en-US" dirty="0" smtClean="0"/>
              <a:t>the </a:t>
            </a:r>
            <a:r>
              <a:rPr lang="en-US" dirty="0"/>
              <a:t>style, </a:t>
            </a:r>
            <a:r>
              <a:rPr lang="en-US" dirty="0" smtClean="0"/>
              <a:t>arrangement, and </a:t>
            </a:r>
            <a:r>
              <a:rPr lang="en-US" dirty="0"/>
              <a:t>appearance of text</a:t>
            </a:r>
          </a:p>
          <a:p>
            <a:r>
              <a:rPr lang="en-US" dirty="0" smtClean="0"/>
              <a:t>Text should:</a:t>
            </a:r>
          </a:p>
          <a:p>
            <a:pPr lvl="1"/>
            <a:r>
              <a:rPr lang="en-US" dirty="0" smtClean="0"/>
              <a:t>Be appropriate for the medium used</a:t>
            </a:r>
          </a:p>
          <a:p>
            <a:pPr lvl="1"/>
            <a:r>
              <a:rPr lang="en-US" dirty="0" smtClean="0"/>
              <a:t>Increase readability</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dirty="0"/>
              <a:t>Typeface Categories</a:t>
            </a:r>
          </a:p>
        </p:txBody>
      </p:sp>
      <p:sp>
        <p:nvSpPr>
          <p:cNvPr id="7171" name="Rectangle 3"/>
          <p:cNvSpPr>
            <a:spLocks noGrp="1" noChangeArrowheads="1"/>
          </p:cNvSpPr>
          <p:nvPr>
            <p:ph idx="1"/>
          </p:nvPr>
        </p:nvSpPr>
        <p:spPr/>
        <p:txBody>
          <a:bodyPr/>
          <a:lstStyle/>
          <a:p>
            <a:r>
              <a:rPr lang="en-US" dirty="0" smtClean="0"/>
              <a:t>Typeface – the basic design of a character</a:t>
            </a:r>
          </a:p>
          <a:p>
            <a:r>
              <a:rPr lang="en-US" dirty="0" smtClean="0"/>
              <a:t>Typefaces can be divided into four main categories.</a:t>
            </a:r>
          </a:p>
          <a:p>
            <a:pPr lvl="1"/>
            <a:r>
              <a:rPr lang="en-US" dirty="0" smtClean="0"/>
              <a:t>Serif</a:t>
            </a:r>
          </a:p>
          <a:p>
            <a:pPr lvl="1"/>
            <a:r>
              <a:rPr lang="en-US" dirty="0" smtClean="0"/>
              <a:t>Sans Serif</a:t>
            </a:r>
          </a:p>
          <a:p>
            <a:pPr lvl="1"/>
            <a:r>
              <a:rPr lang="en-US" dirty="0" smtClean="0"/>
              <a:t>Ornamental</a:t>
            </a:r>
          </a:p>
          <a:p>
            <a:pPr lvl="1"/>
            <a:r>
              <a:rPr lang="en-US" dirty="0" smtClean="0"/>
              <a:t>Script</a:t>
            </a:r>
          </a:p>
          <a:p>
            <a:pPr lvl="1"/>
            <a:r>
              <a:rPr lang="en-US" dirty="0" smtClean="0"/>
              <a:t>Symbol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Serif Typefaces</a:t>
            </a:r>
          </a:p>
        </p:txBody>
      </p:sp>
      <p:sp>
        <p:nvSpPr>
          <p:cNvPr id="8195" name="Rectangle 3"/>
          <p:cNvSpPr>
            <a:spLocks noGrp="1" noChangeArrowheads="1"/>
          </p:cNvSpPr>
          <p:nvPr>
            <p:ph idx="1"/>
          </p:nvPr>
        </p:nvSpPr>
        <p:spPr>
          <a:xfrm>
            <a:off x="609600" y="1600200"/>
            <a:ext cx="8229600" cy="5257800"/>
          </a:xfrm>
        </p:spPr>
        <p:txBody>
          <a:bodyPr/>
          <a:lstStyle/>
          <a:p>
            <a:pPr eaLnBrk="1" hangingPunct="1">
              <a:tabLst>
                <a:tab pos="2573338" algn="l"/>
                <a:tab pos="4343400" algn="l"/>
              </a:tabLst>
            </a:pPr>
            <a:r>
              <a:rPr lang="en-US" sz="2800" dirty="0" smtClean="0"/>
              <a:t>Have strokes at the tips of the letters</a:t>
            </a:r>
          </a:p>
          <a:p>
            <a:pPr eaLnBrk="1" hangingPunct="1">
              <a:tabLst>
                <a:tab pos="2573338" algn="l"/>
                <a:tab pos="4343400" algn="l"/>
              </a:tabLst>
            </a:pPr>
            <a:r>
              <a:rPr lang="en-US" sz="2800" dirty="0" smtClean="0"/>
              <a:t>Easier to read for printed body text</a:t>
            </a:r>
          </a:p>
          <a:p>
            <a:pPr eaLnBrk="1" hangingPunct="1">
              <a:tabLst>
                <a:tab pos="2573338" algn="l"/>
                <a:tab pos="4343400" algn="l"/>
              </a:tabLst>
            </a:pPr>
            <a:r>
              <a:rPr lang="en-US" sz="2800" dirty="0" smtClean="0"/>
              <a:t>Examples:</a:t>
            </a:r>
            <a:endParaRPr lang="en-US" sz="2800" dirty="0">
              <a:latin typeface="Goudy Old Style" pitchFamily="18" charset="0"/>
            </a:endParaRPr>
          </a:p>
          <a:p>
            <a:pPr lvl="1">
              <a:tabLst>
                <a:tab pos="2573338" algn="l"/>
                <a:tab pos="4343400" algn="l"/>
              </a:tabLst>
            </a:pPr>
            <a:r>
              <a:rPr lang="en-US" sz="2000" dirty="0" smtClean="0">
                <a:latin typeface="Courier New" pitchFamily="49" charset="0"/>
              </a:rPr>
              <a:t>Courier</a:t>
            </a:r>
            <a:endParaRPr lang="en-US" dirty="0">
              <a:latin typeface="Modern No. 20" pitchFamily="18" charset="0"/>
            </a:endParaRPr>
          </a:p>
          <a:p>
            <a:pPr lvl="1">
              <a:tabLst>
                <a:tab pos="2573338" algn="l"/>
                <a:tab pos="4343400" algn="l"/>
              </a:tabLst>
            </a:pPr>
            <a:r>
              <a:rPr lang="en-US" sz="2400" dirty="0" smtClean="0">
                <a:latin typeface="Times New Roman" pitchFamily="18" charset="0"/>
                <a:sym typeface="Wingdings" pitchFamily="2" charset="2"/>
              </a:rPr>
              <a:t>Times New Roman</a:t>
            </a:r>
            <a:endParaRPr lang="en-US" sz="1600" dirty="0" smtClean="0">
              <a:latin typeface="Century Schoolbook" pitchFamily="18" charset="0"/>
            </a:endParaRPr>
          </a:p>
        </p:txBody>
      </p:sp>
      <p:sp>
        <p:nvSpPr>
          <p:cNvPr id="8196" name="TextBox 5"/>
          <p:cNvSpPr txBox="1">
            <a:spLocks noChangeArrowheads="1"/>
          </p:cNvSpPr>
          <p:nvPr/>
        </p:nvSpPr>
        <p:spPr bwMode="auto">
          <a:xfrm>
            <a:off x="5067300" y="2819400"/>
            <a:ext cx="838200" cy="1565275"/>
          </a:xfrm>
          <a:prstGeom prst="rect">
            <a:avLst/>
          </a:prstGeom>
          <a:solidFill>
            <a:srgbClr val="F2F2F2"/>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9600">
                <a:latin typeface="Modern No. 20" pitchFamily="18" charset="0"/>
              </a:rPr>
              <a:t>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Sans Serif Typefaces</a:t>
            </a:r>
          </a:p>
        </p:txBody>
      </p:sp>
      <p:sp>
        <p:nvSpPr>
          <p:cNvPr id="9219" name="Rectangle 3"/>
          <p:cNvSpPr>
            <a:spLocks noGrp="1" noChangeArrowheads="1"/>
          </p:cNvSpPr>
          <p:nvPr>
            <p:ph idx="1"/>
          </p:nvPr>
        </p:nvSpPr>
        <p:spPr>
          <a:xfrm>
            <a:off x="609600" y="1600200"/>
            <a:ext cx="8077200" cy="4953000"/>
          </a:xfrm>
        </p:spPr>
        <p:txBody>
          <a:bodyPr>
            <a:normAutofit/>
          </a:bodyPr>
          <a:lstStyle/>
          <a:p>
            <a:pPr>
              <a:lnSpc>
                <a:spcPct val="80000"/>
              </a:lnSpc>
            </a:pPr>
            <a:r>
              <a:rPr lang="en-US" sz="2800" dirty="0" smtClean="0"/>
              <a:t>No strokes at the tips of the letters</a:t>
            </a:r>
          </a:p>
          <a:p>
            <a:pPr>
              <a:lnSpc>
                <a:spcPct val="80000"/>
              </a:lnSpc>
            </a:pPr>
            <a:r>
              <a:rPr lang="en-US" sz="2800" dirty="0" smtClean="0"/>
              <a:t>Easier to read on digital displays</a:t>
            </a:r>
          </a:p>
          <a:p>
            <a:pPr eaLnBrk="1" hangingPunct="1">
              <a:lnSpc>
                <a:spcPct val="80000"/>
              </a:lnSpc>
              <a:buFontTx/>
              <a:buNone/>
            </a:pPr>
            <a:endParaRPr lang="en-US" sz="2800" dirty="0" smtClean="0"/>
          </a:p>
          <a:p>
            <a:pPr eaLnBrk="1" hangingPunct="1">
              <a:lnSpc>
                <a:spcPct val="80000"/>
              </a:lnSpc>
            </a:pPr>
            <a:r>
              <a:rPr lang="en-US" sz="2800" dirty="0" smtClean="0"/>
              <a:t>Examples:</a:t>
            </a:r>
          </a:p>
          <a:p>
            <a:pPr lvl="1" eaLnBrk="1" hangingPunct="1">
              <a:lnSpc>
                <a:spcPct val="80000"/>
              </a:lnSpc>
              <a:buClrTx/>
              <a:buFontTx/>
              <a:buChar char="•"/>
            </a:pPr>
            <a:r>
              <a:rPr lang="en-US" sz="2400" dirty="0" smtClean="0"/>
              <a:t>Arial</a:t>
            </a:r>
          </a:p>
          <a:p>
            <a:pPr lvl="1" eaLnBrk="1" hangingPunct="1">
              <a:lnSpc>
                <a:spcPct val="80000"/>
              </a:lnSpc>
              <a:buClrTx/>
              <a:buFontTx/>
              <a:buChar char="•"/>
            </a:pPr>
            <a:r>
              <a:rPr lang="en-US" sz="2400" dirty="0" smtClean="0">
                <a:latin typeface="Verdana" pitchFamily="34" charset="0"/>
              </a:rPr>
              <a:t>Verdana</a:t>
            </a:r>
          </a:p>
          <a:p>
            <a:pPr eaLnBrk="1" hangingPunct="1">
              <a:lnSpc>
                <a:spcPct val="80000"/>
              </a:lnSpc>
            </a:pPr>
            <a:endParaRPr lang="en-US" sz="2800" dirty="0" smtClean="0">
              <a:latin typeface="Verdana" pitchFamily="34" charset="0"/>
            </a:endParaRPr>
          </a:p>
        </p:txBody>
      </p:sp>
      <p:sp>
        <p:nvSpPr>
          <p:cNvPr id="7" name="TextBox 6"/>
          <p:cNvSpPr txBox="1">
            <a:spLocks noChangeArrowheads="1"/>
          </p:cNvSpPr>
          <p:nvPr/>
        </p:nvSpPr>
        <p:spPr bwMode="auto">
          <a:xfrm>
            <a:off x="4724400" y="2819400"/>
            <a:ext cx="914400" cy="1565275"/>
          </a:xfrm>
          <a:prstGeom prst="rect">
            <a:avLst/>
          </a:prstGeom>
          <a:solidFill>
            <a:srgbClr val="F2F2F2"/>
          </a:solidFill>
          <a:ln w="9525">
            <a:solidFill>
              <a:schemeClr val="tx1"/>
            </a:solidFill>
            <a:miter lim="800000"/>
            <a:headEnd/>
            <a:tailEnd/>
          </a:ln>
        </p:spPr>
        <p:txBody>
          <a:bodyPr>
            <a:spAutoFit/>
          </a:bodyPr>
          <a:lstStyle/>
          <a:p>
            <a:pPr>
              <a:defRPr/>
            </a:pPr>
            <a:r>
              <a:rPr lang="en-US" sz="9600" dirty="0">
                <a:latin typeface="+mj-lt"/>
              </a:rPr>
              <a:t>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Serif vs. Sans Serif</a:t>
            </a:r>
          </a:p>
        </p:txBody>
      </p:sp>
      <p:grpSp>
        <p:nvGrpSpPr>
          <p:cNvPr id="6148" name="Group 20"/>
          <p:cNvGrpSpPr>
            <a:grpSpLocks/>
          </p:cNvGrpSpPr>
          <p:nvPr/>
        </p:nvGrpSpPr>
        <p:grpSpPr bwMode="auto">
          <a:xfrm>
            <a:off x="1905000" y="4114800"/>
            <a:ext cx="6553200" cy="2246313"/>
            <a:chOff x="1905000" y="4114800"/>
            <a:chExt cx="6553200" cy="2246769"/>
          </a:xfrm>
        </p:grpSpPr>
        <p:sp>
          <p:nvSpPr>
            <p:cNvPr id="6149" name="TextBox 5"/>
            <p:cNvSpPr txBox="1">
              <a:spLocks noChangeArrowheads="1"/>
            </p:cNvSpPr>
            <p:nvPr/>
          </p:nvSpPr>
          <p:spPr bwMode="auto">
            <a:xfrm>
              <a:off x="1905000" y="4114800"/>
              <a:ext cx="6553200" cy="2246769"/>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4000" dirty="0"/>
            </a:p>
            <a:p>
              <a:pPr eaLnBrk="1" hangingPunct="1"/>
              <a:r>
                <a:rPr lang="en-US" sz="10000" dirty="0"/>
                <a:t>Sans Serif</a:t>
              </a:r>
            </a:p>
          </p:txBody>
        </p:sp>
        <p:sp>
          <p:nvSpPr>
            <p:cNvPr id="7" name="Oval 6"/>
            <p:cNvSpPr/>
            <p:nvPr/>
          </p:nvSpPr>
          <p:spPr>
            <a:xfrm>
              <a:off x="2514600" y="5029386"/>
              <a:ext cx="304800" cy="457293"/>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3962400" y="5791540"/>
              <a:ext cx="304800" cy="304862"/>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flipH="1">
              <a:off x="2819400" y="4343446"/>
              <a:ext cx="3429000" cy="762155"/>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5" name="Straight Arrow Connector 14"/>
            <p:cNvCxnSpPr>
              <a:endCxn id="8" idx="7"/>
            </p:cNvCxnSpPr>
            <p:nvPr/>
          </p:nvCxnSpPr>
          <p:spPr>
            <a:xfrm flipH="1">
              <a:off x="4222750" y="4553039"/>
              <a:ext cx="2025650" cy="1282960"/>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6154" name="TextBox 17"/>
            <p:cNvSpPr txBox="1">
              <a:spLocks noChangeArrowheads="1"/>
            </p:cNvSpPr>
            <p:nvPr/>
          </p:nvSpPr>
          <p:spPr bwMode="auto">
            <a:xfrm>
              <a:off x="6248400" y="4230468"/>
              <a:ext cx="20376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not have attributes (serifs)</a:t>
              </a:r>
            </a:p>
          </p:txBody>
        </p:sp>
      </p:grpSp>
      <p:sp>
        <p:nvSpPr>
          <p:cNvPr id="3" name="TextBox 2"/>
          <p:cNvSpPr txBox="1"/>
          <p:nvPr/>
        </p:nvSpPr>
        <p:spPr>
          <a:xfrm>
            <a:off x="467096" y="1600201"/>
            <a:ext cx="7457704" cy="2215991"/>
          </a:xfrm>
          <a:prstGeom prst="rect">
            <a:avLst/>
          </a:prstGeom>
          <a:noFill/>
          <a:ln>
            <a:solidFill>
              <a:schemeClr val="tx1">
                <a:lumMod val="75000"/>
                <a:lumOff val="25000"/>
              </a:schemeClr>
            </a:solidFill>
          </a:ln>
        </p:spPr>
        <p:txBody>
          <a:bodyPr wrap="square" rtlCol="0">
            <a:spAutoFit/>
          </a:bodyPr>
          <a:lstStyle/>
          <a:p>
            <a:r>
              <a:rPr lang="en-US" sz="13800" dirty="0" smtClean="0">
                <a:latin typeface="Times New Roman" pitchFamily="18" charset="0"/>
                <a:cs typeface="Times New Roman" pitchFamily="18" charset="0"/>
              </a:rPr>
              <a:t>Serif</a:t>
            </a:r>
            <a:endParaRPr lang="en-US" sz="13800" dirty="0">
              <a:latin typeface="Times New Roman" pitchFamily="18" charset="0"/>
              <a:cs typeface="Times New Roman" pitchFamily="18" charset="0"/>
            </a:endParaRPr>
          </a:p>
        </p:txBody>
      </p:sp>
      <p:sp>
        <p:nvSpPr>
          <p:cNvPr id="13" name="Oval 12"/>
          <p:cNvSpPr/>
          <p:nvPr/>
        </p:nvSpPr>
        <p:spPr bwMode="auto">
          <a:xfrm>
            <a:off x="1143000" y="2057400"/>
            <a:ext cx="381000" cy="574596"/>
          </a:xfrm>
          <a:prstGeom prst="ellipse">
            <a:avLst/>
          </a:prstGeom>
          <a:noFill/>
          <a:ln w="38100">
            <a:solidFill>
              <a:srgbClr val="C00000"/>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17"/>
          <p:cNvSpPr txBox="1">
            <a:spLocks noChangeArrowheads="1"/>
          </p:cNvSpPr>
          <p:nvPr/>
        </p:nvSpPr>
        <p:spPr bwMode="auto">
          <a:xfrm>
            <a:off x="4648200" y="1600201"/>
            <a:ext cx="2037608" cy="6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a:solidFill>
                  <a:srgbClr val="C00000"/>
                </a:solidFill>
                <a:latin typeface="Arial Black" pitchFamily="34" charset="0"/>
              </a:rPr>
              <a:t>The ends of each character do </a:t>
            </a:r>
            <a:r>
              <a:rPr lang="en-US" sz="1200" b="1" dirty="0" smtClean="0">
                <a:solidFill>
                  <a:srgbClr val="C00000"/>
                </a:solidFill>
                <a:latin typeface="Arial Black" pitchFamily="34" charset="0"/>
              </a:rPr>
              <a:t>have </a:t>
            </a:r>
            <a:r>
              <a:rPr lang="en-US" sz="1200" b="1" dirty="0">
                <a:solidFill>
                  <a:srgbClr val="C00000"/>
                </a:solidFill>
                <a:latin typeface="Arial Black" pitchFamily="34" charset="0"/>
              </a:rPr>
              <a:t>attributes (serifs)</a:t>
            </a:r>
          </a:p>
        </p:txBody>
      </p:sp>
      <p:cxnSp>
        <p:nvCxnSpPr>
          <p:cNvPr id="16" name="Straight Arrow Connector 15"/>
          <p:cNvCxnSpPr/>
          <p:nvPr/>
        </p:nvCxnSpPr>
        <p:spPr bwMode="auto">
          <a:xfrm flipH="1">
            <a:off x="3886200" y="2344698"/>
            <a:ext cx="1447800" cy="931902"/>
          </a:xfrm>
          <a:prstGeom prst="straightConnector1">
            <a:avLst/>
          </a:prstGeom>
          <a:ln w="41275">
            <a:solidFill>
              <a:srgbClr val="C00000"/>
            </a:solidFill>
            <a:headEnd type="none"/>
            <a:tailEnd type="triangle" w="lg" len="lg"/>
          </a:ln>
          <a:effectLst>
            <a:outerShdw blurRad="50800" dist="762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44109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3704</TotalTime>
  <Words>928</Words>
  <Application>Microsoft Office PowerPoint</Application>
  <PresentationFormat>On-screen Show (4:3)</PresentationFormat>
  <Paragraphs>179</Paragraphs>
  <Slides>21</Slides>
  <Notes>17</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21</vt:i4>
      </vt:variant>
    </vt:vector>
  </HeadingPairs>
  <TitlesOfParts>
    <vt:vector size="41" baseType="lpstr">
      <vt:lpstr>Algerian</vt:lpstr>
      <vt:lpstr>Arial</vt:lpstr>
      <vt:lpstr>Arial Black</vt:lpstr>
      <vt:lpstr>Bauhaus 93</vt:lpstr>
      <vt:lpstr>Bradley Hand ITC</vt:lpstr>
      <vt:lpstr>Britannic Bold</vt:lpstr>
      <vt:lpstr>Brush Script MT</vt:lpstr>
      <vt:lpstr>Calibri</vt:lpstr>
      <vt:lpstr>Cambria Math</vt:lpstr>
      <vt:lpstr>Century Schoolbook</vt:lpstr>
      <vt:lpstr>Chiller</vt:lpstr>
      <vt:lpstr>Courier New</vt:lpstr>
      <vt:lpstr>French Script MT</vt:lpstr>
      <vt:lpstr>Goudy Old Style</vt:lpstr>
      <vt:lpstr>Modern No. 20</vt:lpstr>
      <vt:lpstr>Times New Roman</vt:lpstr>
      <vt:lpstr>Verdana</vt:lpstr>
      <vt:lpstr>Webdings</vt:lpstr>
      <vt:lpstr>Wingdings</vt:lpstr>
      <vt:lpstr>Clarity</vt:lpstr>
      <vt:lpstr>Typography</vt:lpstr>
      <vt:lpstr>What’s the purpose of design?</vt:lpstr>
      <vt:lpstr>Something to think about…</vt:lpstr>
      <vt:lpstr>Think-Pair-Share</vt:lpstr>
      <vt:lpstr>Typography</vt:lpstr>
      <vt:lpstr>Typeface Categories</vt:lpstr>
      <vt:lpstr>Serif Typefaces</vt:lpstr>
      <vt:lpstr>Sans Serif Typefaces</vt:lpstr>
      <vt:lpstr>Serif vs. Sans Serif</vt:lpstr>
      <vt:lpstr>Ornamental Typefaces</vt:lpstr>
      <vt:lpstr>Script Typefaces</vt:lpstr>
      <vt:lpstr>Symbol Typefaces</vt:lpstr>
      <vt:lpstr>Just for fun</vt:lpstr>
      <vt:lpstr>Activity</vt:lpstr>
      <vt:lpstr>PowerPoint Presentation</vt:lpstr>
      <vt:lpstr>Fonts</vt:lpstr>
      <vt:lpstr>Font Style</vt:lpstr>
      <vt:lpstr>Typeface spacing</vt:lpstr>
      <vt:lpstr>Monospaced Typefaces</vt:lpstr>
      <vt:lpstr>Proportional Typefaces</vt:lpstr>
      <vt:lpstr>Proportional vs. Monospace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Bladen Crockett</dc:creator>
  <cp:lastModifiedBy>Oviedo, Pamela R.</cp:lastModifiedBy>
  <cp:revision>211</cp:revision>
  <cp:lastPrinted>2011-01-27T18:28:58Z</cp:lastPrinted>
  <dcterms:created xsi:type="dcterms:W3CDTF">2009-05-22T16:24:28Z</dcterms:created>
  <dcterms:modified xsi:type="dcterms:W3CDTF">2017-09-05T15:51:12Z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TC300011831033</vt:lpwstr>
  </property>
</Properties>
</file>