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2C75E-C0F2-46F1-BF98-1307A36457C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B49D7-951F-461F-840B-46603CDCC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71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ridsystem.org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 students on where</a:t>
            </a:r>
            <a:r>
              <a:rPr lang="en-US" baseline="0" dirty="0" smtClean="0"/>
              <a:t> to find templates in the software available in your classroom.  Show examples of the print-layout designs discussed in this objective, such as the business card, letterhead,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B49D7-951F-461F-840B-46603CDCC8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07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more information, visit </a:t>
            </a:r>
            <a:r>
              <a:rPr lang="en-US" u="sng" dirty="0" smtClean="0">
                <a:hlinkClick r:id="rId3"/>
              </a:rPr>
              <a:t>http://www.thegridsystem.org/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Pre-designed</a:t>
            </a:r>
            <a:r>
              <a:rPr lang="en-US" baseline="0" dirty="0" smtClean="0"/>
              <a:t> grid systems are usually built into the software for students to use.  Students should be taught how to use and adjust all the guides discussed in this objective.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B49D7-951F-461F-840B-46603CDCC8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74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of layouts with grids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B49D7-951F-461F-840B-46603CDCC8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99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a newspaper with grids </a:t>
            </a:r>
            <a:r>
              <a:rPr lang="en-US" smtClean="0"/>
              <a:t>from www.nytimes.com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B49D7-951F-461F-840B-46603CDCC8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3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 students on how to add and adjust guide lines in the software available to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B49D7-951F-461F-840B-46603CDCC8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B49D7-951F-461F-840B-46603CDCC8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01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</a:t>
            </a:r>
            <a:r>
              <a:rPr lang="en-US" baseline="0" dirty="0" smtClean="0"/>
              <a:t> students on how to adjust page size and use master pages according to the software available in your classroom.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B49D7-951F-461F-840B-46603CDCC8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3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FDB82A2-A82B-4082-BC78-ABE6C3179A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FDB82A2-A82B-4082-BC78-ABE6C3179AE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Graphic Design Layout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Obj. 1.02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Standard </a:t>
            </a:r>
            <a:r>
              <a:rPr lang="en-US" dirty="0"/>
              <a:t>pre-formatted </a:t>
            </a:r>
            <a:r>
              <a:rPr lang="en-US" dirty="0" smtClean="0"/>
              <a:t>layouts</a:t>
            </a:r>
          </a:p>
          <a:p>
            <a:pPr lvl="0"/>
            <a:r>
              <a:rPr lang="en-US" dirty="0" smtClean="0"/>
              <a:t>May </a:t>
            </a:r>
            <a:r>
              <a:rPr lang="en-US" dirty="0"/>
              <a:t>contain a color scheme, font scheme, pictures, and preset margins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8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Grids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organizing </a:t>
            </a:r>
            <a:r>
              <a:rPr lang="en-US" dirty="0"/>
              <a:t>content on a page, using any combination of margins, guides, rows and columns.  </a:t>
            </a:r>
            <a:endParaRPr lang="en-US" sz="2800" dirty="0"/>
          </a:p>
          <a:p>
            <a:pPr lvl="1"/>
            <a:r>
              <a:rPr lang="en-US" dirty="0"/>
              <a:t>Commonly seen in web design and in newspaper and magazine layouts with columns of text and images. </a:t>
            </a:r>
            <a:endParaRPr lang="en-US" sz="2400" dirty="0"/>
          </a:p>
          <a:p>
            <a:pPr lvl="1"/>
            <a:r>
              <a:rPr lang="en-US" dirty="0"/>
              <a:t>Used to achieve a consistent look and </a:t>
            </a:r>
            <a:r>
              <a:rPr lang="en-US" dirty="0" smtClean="0"/>
              <a:t>feel</a:t>
            </a:r>
            <a:endParaRPr lang="en-US" sz="2400" dirty="0"/>
          </a:p>
          <a:p>
            <a:pPr marL="118872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1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dbasics.com/images/9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8112"/>
            <a:ext cx="66675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63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edia.smashingmagazine.com/images/grid-based-designs/grid-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655319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12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non-printing </a:t>
            </a:r>
            <a:r>
              <a:rPr lang="en-US" dirty="0"/>
              <a:t>lines used to assist the developer in placing objects</a:t>
            </a:r>
          </a:p>
          <a:p>
            <a:pPr lvl="1"/>
            <a:r>
              <a:rPr lang="en-US" dirty="0"/>
              <a:t>Margin guides – </a:t>
            </a:r>
            <a:r>
              <a:rPr lang="en-US" dirty="0" smtClean="0"/>
              <a:t>indicate </a:t>
            </a:r>
            <a:r>
              <a:rPr lang="en-US" dirty="0"/>
              <a:t>the space between the edge of the page and the document contents</a:t>
            </a:r>
          </a:p>
          <a:p>
            <a:pPr lvl="1"/>
            <a:r>
              <a:rPr lang="en-US" dirty="0"/>
              <a:t>Column guides – </a:t>
            </a:r>
            <a:r>
              <a:rPr lang="en-US" dirty="0" smtClean="0"/>
              <a:t>control </a:t>
            </a:r>
            <a:r>
              <a:rPr lang="en-US" dirty="0"/>
              <a:t>the flow of text within columns </a:t>
            </a:r>
          </a:p>
          <a:p>
            <a:pPr lvl="1"/>
            <a:r>
              <a:rPr lang="en-US" dirty="0"/>
              <a:t>Gutter - space between columns</a:t>
            </a:r>
          </a:p>
          <a:p>
            <a:pPr lvl="1"/>
            <a:r>
              <a:rPr lang="en-US" dirty="0"/>
              <a:t>Ruler guides – </a:t>
            </a:r>
            <a:r>
              <a:rPr lang="en-US" dirty="0" smtClean="0"/>
              <a:t>used </a:t>
            </a:r>
            <a:r>
              <a:rPr lang="en-US" dirty="0"/>
              <a:t>to precisely align objects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85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Publisher</a:t>
            </a:r>
            <a:endParaRPr lang="en-US" dirty="0"/>
          </a:p>
        </p:txBody>
      </p: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3048000" y="1524000"/>
            <a:ext cx="5343525" cy="4514850"/>
            <a:chOff x="3048000" y="1524000"/>
            <a:chExt cx="5343525" cy="451485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1981200"/>
              <a:ext cx="5343525" cy="3448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3962400" y="1524000"/>
              <a:ext cx="3429000" cy="4514850"/>
              <a:chOff x="3962400" y="1524000"/>
              <a:chExt cx="3429000" cy="4514910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rot="16200000" flipH="1">
                <a:off x="6210296" y="2019309"/>
                <a:ext cx="609608" cy="38100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10800000" flipV="1">
                <a:off x="4876800" y="1905005"/>
                <a:ext cx="1447800" cy="838211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9"/>
              <p:cNvSpPr txBox="1">
                <a:spLocks noChangeArrowheads="1"/>
              </p:cNvSpPr>
              <p:nvPr/>
            </p:nvSpPr>
            <p:spPr bwMode="auto">
              <a:xfrm>
                <a:off x="5257800" y="1524000"/>
                <a:ext cx="21336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1">
                    <a:solidFill>
                      <a:schemeClr val="hlink"/>
                    </a:solidFill>
                    <a:cs typeface="Arial" charset="0"/>
                  </a:rPr>
                  <a:t>Column Guides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rot="10800000">
                <a:off x="3962400" y="5105448"/>
                <a:ext cx="685800" cy="533407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26"/>
              <p:cNvSpPr txBox="1">
                <a:spLocks noChangeArrowheads="1"/>
              </p:cNvSpPr>
              <p:nvPr/>
            </p:nvSpPr>
            <p:spPr bwMode="auto">
              <a:xfrm>
                <a:off x="3962400" y="5638800"/>
                <a:ext cx="12954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1" dirty="0" smtClean="0">
                    <a:solidFill>
                      <a:schemeClr val="hlink"/>
                    </a:solidFill>
                    <a:cs typeface="Arial" charset="0"/>
                  </a:rPr>
                  <a:t>Gutter</a:t>
                </a:r>
                <a:endParaRPr lang="en-US" sz="2000" b="1" dirty="0">
                  <a:solidFill>
                    <a:schemeClr val="hlink"/>
                  </a:solidFill>
                  <a:cs typeface="Arial" charset="0"/>
                </a:endParaRPr>
              </a:p>
            </p:txBody>
          </p:sp>
        </p:grpSp>
      </p:grpSp>
      <p:sp>
        <p:nvSpPr>
          <p:cNvPr id="17" name="TextBox 26"/>
          <p:cNvSpPr txBox="1">
            <a:spLocks noChangeArrowheads="1"/>
          </p:cNvSpPr>
          <p:nvPr/>
        </p:nvSpPr>
        <p:spPr bwMode="auto">
          <a:xfrm>
            <a:off x="304800" y="3918243"/>
            <a:ext cx="1295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 smtClean="0">
                <a:solidFill>
                  <a:schemeClr val="hlink"/>
                </a:solidFill>
                <a:cs typeface="Arial" charset="0"/>
              </a:rPr>
              <a:t>Margin Guides</a:t>
            </a:r>
            <a:endParaRPr lang="en-US" sz="2000" b="1" dirty="0">
              <a:solidFill>
                <a:schemeClr val="hlink"/>
              </a:solidFill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1291935" y="3581400"/>
            <a:ext cx="1832265" cy="65722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495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Formatting </a:t>
            </a:r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Page </a:t>
            </a:r>
            <a:r>
              <a:rPr lang="en-US" dirty="0"/>
              <a:t>size – varies according to publication</a:t>
            </a:r>
            <a:endParaRPr lang="en-US" sz="2400" dirty="0"/>
          </a:p>
          <a:p>
            <a:pPr lvl="1"/>
            <a:r>
              <a:rPr lang="en-US" dirty="0"/>
              <a:t>Master page – includes items and formats common to every page; used to maintain layout consistency</a:t>
            </a:r>
            <a:endParaRPr lang="en-US" sz="2400" dirty="0"/>
          </a:p>
          <a:p>
            <a:pPr lvl="1"/>
            <a:r>
              <a:rPr lang="en-US" dirty="0"/>
              <a:t>Prototype – (also called mockup) an example of how the final document should appear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48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</TotalTime>
  <Words>306</Words>
  <Application>Microsoft Office PowerPoint</Application>
  <PresentationFormat>On-screen Show (4:3)</PresentationFormat>
  <Paragraphs>37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Graphic Design Layout Options</vt:lpstr>
      <vt:lpstr>Templates</vt:lpstr>
      <vt:lpstr>Working with Grids</vt:lpstr>
      <vt:lpstr>PowerPoint Presentation</vt:lpstr>
      <vt:lpstr>PowerPoint Presentation</vt:lpstr>
      <vt:lpstr>Guides</vt:lpstr>
      <vt:lpstr>Example from Publisher</vt:lpstr>
      <vt:lpstr>Formatting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 Design Layout Options</dc:title>
  <dc:creator>Jaclyn</dc:creator>
  <cp:lastModifiedBy>Oviedo, Pamela R.</cp:lastModifiedBy>
  <cp:revision>5</cp:revision>
  <dcterms:created xsi:type="dcterms:W3CDTF">2014-01-30T12:28:20Z</dcterms:created>
  <dcterms:modified xsi:type="dcterms:W3CDTF">2017-09-26T19:03:59Z</dcterms:modified>
</cp:coreProperties>
</file>