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24B3F4-74AB-49E3-9B26-82D7B103B800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BF1857-76C3-4A8C-A461-511E698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Vectors – 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5334000" cy="1752600"/>
          </a:xfrm>
        </p:spPr>
        <p:txBody>
          <a:bodyPr/>
          <a:lstStyle/>
          <a:p>
            <a:pPr>
              <a:defRPr/>
            </a:pPr>
            <a:r>
              <a:rPr lang="en-US" spc="-150" dirty="0" smtClean="0"/>
              <a:t>2.02 Understand Digital Vector Graphics</a:t>
            </a:r>
            <a:endParaRPr lang="en-US" sz="2000" spc="-15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5552"/>
            <a:ext cx="8382000" cy="1069848"/>
          </a:xfrm>
        </p:spPr>
        <p:txBody>
          <a:bodyPr/>
          <a:lstStyle/>
          <a:p>
            <a:r>
              <a:rPr lang="en-US" dirty="0" smtClean="0"/>
              <a:t>Creating Vectors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648" cy="838200"/>
          </a:xfrm>
        </p:spPr>
        <p:txBody>
          <a:bodyPr/>
          <a:lstStyle/>
          <a:p>
            <a:r>
              <a:rPr lang="en-US" dirty="0" err="1" smtClean="0"/>
              <a:t>Artboard</a:t>
            </a:r>
            <a:r>
              <a:rPr lang="en-US" dirty="0" smtClean="0"/>
              <a:t> – </a:t>
            </a:r>
            <a:r>
              <a:rPr lang="en-US" sz="1600" dirty="0" smtClean="0"/>
              <a:t>the area that contains the printable part of your artwork.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21225" y="1676400"/>
            <a:ext cx="4041775" cy="838200"/>
          </a:xfrm>
        </p:spPr>
        <p:txBody>
          <a:bodyPr/>
          <a:lstStyle/>
          <a:p>
            <a:pPr marL="45720" lvl="1" indent="0">
              <a:buClr>
                <a:schemeClr val="accent3"/>
              </a:buClr>
            </a:pPr>
            <a:r>
              <a:rPr lang="en-US" sz="1900" dirty="0" smtClean="0">
                <a:solidFill>
                  <a:schemeClr val="tx1">
                    <a:tint val="95000"/>
                  </a:schemeClr>
                </a:solidFill>
              </a:rPr>
              <a:t>Objects</a:t>
            </a:r>
            <a:r>
              <a:rPr lang="en-US" dirty="0" smtClean="0"/>
              <a:t> – </a:t>
            </a:r>
            <a:r>
              <a:rPr lang="en-US" sz="1600" dirty="0" smtClean="0">
                <a:solidFill>
                  <a:schemeClr val="tx1">
                    <a:tint val="95000"/>
                  </a:schemeClr>
                </a:solidFill>
              </a:rPr>
              <a:t>any shape, image, or text that can be moved, scaled, or edited.</a:t>
            </a:r>
          </a:p>
        </p:txBody>
      </p:sp>
      <p:pic>
        <p:nvPicPr>
          <p:cNvPr id="13314" name="Picture 2" descr="http://ankhammentu.com/files/2008/01/jw-comic-artboard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l="7547" t="11752" r="28302" b="2070"/>
          <a:stretch>
            <a:fillRect/>
          </a:stretch>
        </p:blipFill>
        <p:spPr bwMode="auto">
          <a:xfrm>
            <a:off x="914400" y="2743200"/>
            <a:ext cx="2971800" cy="3845859"/>
          </a:xfrm>
          <a:prstGeom prst="rect">
            <a:avLst/>
          </a:prstGeom>
          <a:noFill/>
        </p:spPr>
      </p:pic>
      <p:pic>
        <p:nvPicPr>
          <p:cNvPr id="5122" name="Picture 2" descr="http://ih1.redbubble.net/image.7973295.5983/poster,375x360,ffff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819400"/>
            <a:ext cx="2743200" cy="376928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5029200" cy="4525963"/>
          </a:xfrm>
        </p:spPr>
        <p:txBody>
          <a:bodyPr>
            <a:normAutofit fontScale="92500" lnSpcReduction="20000"/>
          </a:bodyPr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Lines - </a:t>
            </a:r>
            <a:r>
              <a:rPr lang="en-US" sz="2000" dirty="0" smtClean="0">
                <a:solidFill>
                  <a:schemeClr val="tx1"/>
                </a:solidFill>
              </a:rPr>
              <a:t>an open ended path with two anchor points, which included straight, </a:t>
            </a:r>
            <a:r>
              <a:rPr lang="en-US" sz="2000" dirty="0" err="1" smtClean="0">
                <a:solidFill>
                  <a:schemeClr val="tx1"/>
                </a:solidFill>
              </a:rPr>
              <a:t>beziers</a:t>
            </a:r>
            <a:r>
              <a:rPr lang="en-US" sz="2000" dirty="0" smtClean="0">
                <a:solidFill>
                  <a:schemeClr val="tx1"/>
                </a:solidFill>
              </a:rPr>
              <a:t>, and spirals.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Anchor point – basic component of paths, which appear at the start and end of every path or where it changes direction.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Line segment – part of a line that has an anchor point one each end.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Path – made up of one or more line segments, connected by two or more anchor points or nodes.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Open path – one or more paths for which the start point and end point are not the same, for example a straight or curved line.</a:t>
            </a:r>
          </a:p>
          <a:p>
            <a:pPr lvl="3"/>
            <a:r>
              <a:rPr lang="en-US" dirty="0" smtClean="0">
                <a:solidFill>
                  <a:schemeClr val="tx1"/>
                </a:solidFill>
              </a:rPr>
              <a:t>Closed path – a continuous path that has no beginning or end, for example a circle or rectangle.</a:t>
            </a:r>
          </a:p>
          <a:p>
            <a:pPr lvl="1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355080" y="4288536"/>
            <a:ext cx="1950720" cy="1655064"/>
            <a:chOff x="6355080" y="4288536"/>
            <a:chExt cx="1950720" cy="1655064"/>
          </a:xfrm>
        </p:grpSpPr>
        <p:sp>
          <p:nvSpPr>
            <p:cNvPr id="10" name="Rectangle 9"/>
            <p:cNvSpPr/>
            <p:nvPr/>
          </p:nvSpPr>
          <p:spPr>
            <a:xfrm>
              <a:off x="7239000" y="4288536"/>
              <a:ext cx="152400" cy="152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55080" y="5791200"/>
              <a:ext cx="152400" cy="152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153400" y="5791200"/>
              <a:ext cx="152400" cy="152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315200" y="4349496"/>
              <a:ext cx="914400" cy="1463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400800" y="4364736"/>
              <a:ext cx="914400" cy="14630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1"/>
              <a:endCxn id="12" idx="3"/>
            </p:cNvCxnSpPr>
            <p:nvPr/>
          </p:nvCxnSpPr>
          <p:spPr>
            <a:xfrm>
              <a:off x="6355080" y="5867400"/>
              <a:ext cx="19507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324600" y="3048000"/>
            <a:ext cx="2209800" cy="2057400"/>
            <a:chOff x="6324600" y="3048000"/>
            <a:chExt cx="2209800" cy="2057400"/>
          </a:xfrm>
        </p:grpSpPr>
        <p:sp>
          <p:nvSpPr>
            <p:cNvPr id="16" name="Arc 15"/>
            <p:cNvSpPr/>
            <p:nvPr/>
          </p:nvSpPr>
          <p:spPr>
            <a:xfrm rot="18991000">
              <a:off x="6324600" y="3048000"/>
              <a:ext cx="2209800" cy="2057400"/>
            </a:xfrm>
            <a:prstGeom prst="arc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5715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629400" y="3276600"/>
              <a:ext cx="1676400" cy="152400"/>
              <a:chOff x="6629400" y="3276600"/>
              <a:chExt cx="1676400" cy="152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629400" y="3276600"/>
                <a:ext cx="152400" cy="1524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153400" y="3276600"/>
                <a:ext cx="152400" cy="1524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Shapes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990600"/>
          </a:xfrm>
        </p:spPr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Shapes  - geometric based tools that allow you to create primitive shapes, such as rectangles, ellipses, and polygons.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46482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4645152"/>
            <a:ext cx="1600200" cy="1069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6172200" y="4645152"/>
            <a:ext cx="1600200" cy="106984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32004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Font typeface="Arial" pitchFamily="34" charset="0"/>
              <a:buChar char="•"/>
            </a:pPr>
            <a:r>
              <a:rPr lang="en-US" sz="2400" dirty="0"/>
              <a:t>Transformations – scaling, rotation, shearing (skewing), and reflecting (flipping) objects to change their appearance.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43000" y="46482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57600" y="4648200"/>
            <a:ext cx="1600200" cy="1069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6172200" y="4648200"/>
            <a:ext cx="1600200" cy="106984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 animBg="1"/>
      <p:bldP spid="7" grpId="0" animBg="1"/>
      <p:bldP spid="8" grpId="0" animBg="1"/>
      <p:bldP spid="9" grpId="0" build="allAtOnce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95400"/>
          </a:xfrm>
        </p:spPr>
        <p:txBody>
          <a:bodyPr/>
          <a:lstStyle/>
          <a:p>
            <a:r>
              <a:rPr lang="en-US" dirty="0" smtClean="0"/>
              <a:t>Aligning and Arranging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/>
              <a:t>Smart Guides – guides that appear as you move around a document indicating various points of alignment with existing objects.  For example, you can use smart guides to align objects with the edges or center point of other objects.</a:t>
            </a:r>
          </a:p>
          <a:p>
            <a:r>
              <a:rPr lang="en-US" sz="2100" dirty="0" smtClean="0"/>
              <a:t>Stacking Order – the order of how objects are arranged on the </a:t>
            </a:r>
            <a:r>
              <a:rPr lang="en-US" sz="2100" dirty="0" err="1" smtClean="0"/>
              <a:t>artboard</a:t>
            </a:r>
            <a:r>
              <a:rPr lang="en-US" sz="2100" dirty="0" smtClean="0"/>
              <a:t>, in front of or behind each other.  By default new objects are created at the front of the stacking order.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181600" y="1905000"/>
            <a:ext cx="3505200" cy="4401457"/>
            <a:chOff x="5181600" y="1905000"/>
            <a:chExt cx="3505200" cy="4401457"/>
          </a:xfrm>
        </p:grpSpPr>
        <p:pic>
          <p:nvPicPr>
            <p:cNvPr id="15362" name="Picture 2" descr="http://vectips.com/wp-content/uploads/2010/03/smart-guides_01.jpg"/>
            <p:cNvPicPr>
              <a:picLocks noChangeAspect="1" noChangeArrowheads="1"/>
            </p:cNvPicPr>
            <p:nvPr/>
          </p:nvPicPr>
          <p:blipFill>
            <a:blip r:embed="rId2" cstate="print"/>
            <a:srcRect r="38667"/>
            <a:stretch>
              <a:fillRect/>
            </a:stretch>
          </p:blipFill>
          <p:spPr bwMode="auto">
            <a:xfrm>
              <a:off x="5181600" y="1905000"/>
              <a:ext cx="3505200" cy="2286001"/>
            </a:xfrm>
            <a:prstGeom prst="rect">
              <a:avLst/>
            </a:prstGeom>
            <a:noFill/>
          </p:spPr>
        </p:pic>
        <p:pic>
          <p:nvPicPr>
            <p:cNvPr id="9" name="Picture 8" descr="Stacking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0" y="3962400"/>
              <a:ext cx="2895600" cy="234405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11795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Selection tool - selects an object or a group of objects.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Allows you to transform the object.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1712975"/>
          </a:xfrm>
        </p:spPr>
        <p:txBody>
          <a:bodyPr>
            <a:normAutofit fontScale="92500" lnSpcReduction="10000"/>
          </a:bodyPr>
          <a:lstStyle/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Direction Selection tool - selects individual anchor points or line segments in order to edit individual pieces of an object.</a:t>
            </a:r>
          </a:p>
          <a:p>
            <a:pPr marL="621792" lvl="3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can move the anchor points or line segments in any direction.</a:t>
            </a:r>
          </a:p>
          <a:p>
            <a:endParaRPr lang="en-US" dirty="0"/>
          </a:p>
        </p:txBody>
      </p:sp>
      <p:pic>
        <p:nvPicPr>
          <p:cNvPr id="1026" name="Picture 2" descr="http://dandumitrache.com/wp-content/uploads/2012/09/direct_selection_tool.png"/>
          <p:cNvPicPr>
            <a:picLocks noChangeAspect="1" noChangeArrowheads="1"/>
          </p:cNvPicPr>
          <p:nvPr/>
        </p:nvPicPr>
        <p:blipFill>
          <a:blip r:embed="rId2" cstate="print"/>
          <a:srcRect l="12963"/>
          <a:stretch>
            <a:fillRect/>
          </a:stretch>
        </p:blipFill>
        <p:spPr bwMode="auto">
          <a:xfrm>
            <a:off x="4953000" y="3886200"/>
            <a:ext cx="3825404" cy="2286000"/>
          </a:xfrm>
          <a:prstGeom prst="rect">
            <a:avLst/>
          </a:prstGeom>
          <a:noFill/>
        </p:spPr>
      </p:pic>
      <p:pic>
        <p:nvPicPr>
          <p:cNvPr id="6" name="Picture 5" descr="Untitled-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114800"/>
            <a:ext cx="4210050" cy="14859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Colors and Fills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49424"/>
            <a:ext cx="5943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Stroke – the visible outline of a shape or path, such as the color, weight, or style, which is not the same as a path as a path can have no stroke as an option.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Fill – to put a color, gradient, or pattern into an object.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Swatches – named colors tints, gradients, and patterns.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Gradients – filling an object with a smooth transition from one color to another.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Patterns – a repeated (tiled) decorative design.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477000" y="2151743"/>
            <a:ext cx="2530078" cy="4096657"/>
            <a:chOff x="6477000" y="2151743"/>
            <a:chExt cx="2530078" cy="4096657"/>
          </a:xfrm>
        </p:grpSpPr>
        <p:pic>
          <p:nvPicPr>
            <p:cNvPr id="19458" name="Picture 2" descr="http://www.homeeducateinthesunshinestate.com/blog/wp-content/uploads/2011/06/multi_stroke_object_in_Illustrator.png"/>
            <p:cNvPicPr>
              <a:picLocks noChangeAspect="1" noChangeArrowheads="1"/>
            </p:cNvPicPr>
            <p:nvPr/>
          </p:nvPicPr>
          <p:blipFill>
            <a:blip r:embed="rId2" cstate="print"/>
            <a:srcRect l="22894" t="32570" r="23688" b="22646"/>
            <a:stretch>
              <a:fillRect/>
            </a:stretch>
          </p:blipFill>
          <p:spPr bwMode="auto">
            <a:xfrm>
              <a:off x="6477000" y="2151743"/>
              <a:ext cx="2438400" cy="1277257"/>
            </a:xfrm>
            <a:prstGeom prst="rect">
              <a:avLst/>
            </a:prstGeom>
            <a:noFill/>
          </p:spPr>
        </p:pic>
        <p:pic>
          <p:nvPicPr>
            <p:cNvPr id="19460" name="Picture 4" descr="http://help.adobe.com/en_US/illustrator/cs/using/images/pt_30.png"/>
            <p:cNvPicPr>
              <a:picLocks noChangeAspect="1" noChangeArrowheads="1"/>
            </p:cNvPicPr>
            <p:nvPr/>
          </p:nvPicPr>
          <p:blipFill>
            <a:blip r:embed="rId3" cstate="print"/>
            <a:srcRect l="53476" t="4494" r="1604" b="5618"/>
            <a:stretch>
              <a:fillRect/>
            </a:stretch>
          </p:blipFill>
          <p:spPr bwMode="auto">
            <a:xfrm>
              <a:off x="7010400" y="3316514"/>
              <a:ext cx="1318260" cy="1255486"/>
            </a:xfrm>
            <a:prstGeom prst="rect">
              <a:avLst/>
            </a:prstGeom>
            <a:noFill/>
          </p:spPr>
        </p:pic>
        <p:pic>
          <p:nvPicPr>
            <p:cNvPr id="19462" name="Picture 6" descr="http://designmodo.com/wp-content/uploads/2011/04/Free-Adobe-Illustrator-Patterns-20.jpg"/>
            <p:cNvPicPr>
              <a:picLocks noChangeAspect="1" noChangeArrowheads="1"/>
            </p:cNvPicPr>
            <p:nvPr/>
          </p:nvPicPr>
          <p:blipFill>
            <a:blip r:embed="rId4" cstate="print"/>
            <a:srcRect b="24927"/>
            <a:stretch>
              <a:fillRect/>
            </a:stretch>
          </p:blipFill>
          <p:spPr bwMode="auto">
            <a:xfrm>
              <a:off x="6477000" y="4724400"/>
              <a:ext cx="2530078" cy="15240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3439</TotalTime>
  <Words>450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Georgia</vt:lpstr>
      <vt:lpstr>Trebuchet MS</vt:lpstr>
      <vt:lpstr>Wingdings 2</vt:lpstr>
      <vt:lpstr>Urban</vt:lpstr>
      <vt:lpstr>Creating Vectors – Part One</vt:lpstr>
      <vt:lpstr>Creating Vectors</vt:lpstr>
      <vt:lpstr>Creating Lines</vt:lpstr>
      <vt:lpstr>Creating Shapes</vt:lpstr>
      <vt:lpstr>Aligning and Arranging</vt:lpstr>
      <vt:lpstr>Selecting Objects</vt:lpstr>
      <vt:lpstr>Colors and Fills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Vectors</dc:title>
  <dc:creator>Perks</dc:creator>
  <cp:lastModifiedBy>Oviedo, Pamela R.</cp:lastModifiedBy>
  <cp:revision>9</cp:revision>
  <dcterms:created xsi:type="dcterms:W3CDTF">2014-03-30T17:10:54Z</dcterms:created>
  <dcterms:modified xsi:type="dcterms:W3CDTF">2017-10-18T17:25:34Z</dcterms:modified>
</cp:coreProperties>
</file>