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7" r:id="rId4"/>
    <p:sldId id="268" r:id="rId5"/>
    <p:sldId id="258" r:id="rId6"/>
    <p:sldId id="259" r:id="rId7"/>
    <p:sldId id="262" r:id="rId8"/>
    <p:sldId id="261"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macdonald" initials="K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65" d="100"/>
          <a:sy n="65" d="100"/>
        </p:scale>
        <p:origin x="-11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2-20T11:03:05.001" idx="1">
    <p:pos x="2276" y="1683"/>
    <p:text>There are two panning and Zooming here.  
Also provide explination on the Ken Burns effect in the notes</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E761F-A3E4-4B8E-B265-F1E8B5D8DEC3}"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E761F-A3E4-4B8E-B265-F1E8B5D8DEC3}"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E761F-A3E4-4B8E-B265-F1E8B5D8DEC3}"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E761F-A3E4-4B8E-B265-F1E8B5D8DEC3}"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AE761F-A3E4-4B8E-B265-F1E8B5D8DEC3}"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AE761F-A3E4-4B8E-B265-F1E8B5D8DEC3}"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AE761F-A3E4-4B8E-B265-F1E8B5D8DEC3}"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AE761F-A3E4-4B8E-B265-F1E8B5D8DEC3}"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AE761F-A3E4-4B8E-B265-F1E8B5D8DEC3}"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AE761F-A3E4-4B8E-B265-F1E8B5D8DEC3}"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C180E6F-925F-4C61-926C-6AF971293EF6}" type="datetimeFigureOut">
              <a:rPr lang="en-US" smtClean="0"/>
              <a:pPr/>
              <a:t>4/14/2014</a:t>
            </a:fld>
            <a:endParaRPr lang="en-US" dirty="0"/>
          </a:p>
        </p:txBody>
      </p:sp>
      <p:sp>
        <p:nvSpPr>
          <p:cNvPr id="9" name="Slide Number Placeholder 8"/>
          <p:cNvSpPr>
            <a:spLocks noGrp="1"/>
          </p:cNvSpPr>
          <p:nvPr>
            <p:ph type="sldNum" sz="quarter" idx="11"/>
          </p:nvPr>
        </p:nvSpPr>
        <p:spPr/>
        <p:txBody>
          <a:bodyPr/>
          <a:lstStyle/>
          <a:p>
            <a:fld id="{93AE761F-A3E4-4B8E-B265-F1E8B5D8DEC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3AE761F-A3E4-4B8E-B265-F1E8B5D8DEC3}"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C180E6F-925F-4C61-926C-6AF971293EF6}" type="datetimeFigureOut">
              <a:rPr lang="en-US" smtClean="0"/>
              <a:pPr/>
              <a:t>4/14/2014</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Digital Video</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Postproduction</a:t>
            </a:r>
            <a:endParaRPr lang="en-US" dirty="0"/>
          </a:p>
        </p:txBody>
      </p:sp>
      <p:sp>
        <p:nvSpPr>
          <p:cNvPr id="3" name="Content Placeholder 2"/>
          <p:cNvSpPr>
            <a:spLocks noGrp="1"/>
          </p:cNvSpPr>
          <p:nvPr>
            <p:ph idx="1"/>
          </p:nvPr>
        </p:nvSpPr>
        <p:spPr/>
        <p:txBody>
          <a:bodyPr>
            <a:normAutofit/>
          </a:bodyPr>
          <a:lstStyle/>
          <a:p>
            <a:r>
              <a:rPr lang="en-US" dirty="0" smtClean="0"/>
              <a:t>All events between production and creating the final version of the video.</a:t>
            </a:r>
          </a:p>
          <a:p>
            <a:pPr lvl="1"/>
            <a:r>
              <a:rPr lang="en-US" dirty="0" smtClean="0"/>
              <a:t>Capturing </a:t>
            </a:r>
            <a:r>
              <a:rPr lang="en-US" dirty="0" smtClean="0"/>
              <a:t>Video - </a:t>
            </a:r>
            <a:r>
              <a:rPr lang="en-US" dirty="0"/>
              <a:t>importing video from the original recording device.</a:t>
            </a:r>
            <a:endParaRPr lang="en-US" dirty="0" smtClean="0"/>
          </a:p>
          <a:p>
            <a:pPr lvl="1"/>
            <a:r>
              <a:rPr lang="en-US" dirty="0" smtClean="0"/>
              <a:t>Trimming </a:t>
            </a:r>
            <a:r>
              <a:rPr lang="en-US" dirty="0" smtClean="0"/>
              <a:t>Clips and Creating Sequences</a:t>
            </a:r>
          </a:p>
          <a:p>
            <a:pPr lvl="2"/>
            <a:r>
              <a:rPr lang="en-US" sz="1900" dirty="0" smtClean="0"/>
              <a:t>Clips:  Small segments of a larger video.</a:t>
            </a:r>
          </a:p>
          <a:p>
            <a:pPr lvl="2"/>
            <a:r>
              <a:rPr lang="en-US" sz="1900" dirty="0" smtClean="0"/>
              <a:t>Trim:  To </a:t>
            </a:r>
            <a:r>
              <a:rPr lang="en-US" sz="1900" dirty="0"/>
              <a:t>hide parts of a file or clip without deleting them from the original source. </a:t>
            </a:r>
            <a:endParaRPr lang="en-US" sz="1900" dirty="0" smtClean="0"/>
          </a:p>
          <a:p>
            <a:pPr lvl="2"/>
            <a:r>
              <a:rPr lang="en-US" sz="1900" dirty="0" smtClean="0"/>
              <a:t>Sequence:  </a:t>
            </a:r>
            <a:r>
              <a:rPr lang="en-US" sz="1900" dirty="0"/>
              <a:t>A variety of wide, medium, and tight video shots edited together to compress time, add interest, and help the viewer movie efficiently through a story</a:t>
            </a:r>
            <a:r>
              <a:rPr lang="en-US" sz="1900" dirty="0" smtClean="0"/>
              <a:t>.</a:t>
            </a:r>
          </a:p>
          <a:p>
            <a:pPr lvl="2"/>
            <a:r>
              <a:rPr lang="en-US" sz="1900" dirty="0" smtClean="0"/>
              <a:t>Timeline:  </a:t>
            </a:r>
            <a:r>
              <a:rPr lang="en-US" dirty="0"/>
              <a:t>Shows the components of the movie such as photos, video, audio clips and titles in the order and timing that they will appear in movie.</a:t>
            </a:r>
            <a:endParaRPr lang="en-US" sz="2600"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Postproduction (Continued)</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Adding Titles and </a:t>
            </a:r>
            <a:r>
              <a:rPr lang="en-US" dirty="0" smtClean="0"/>
              <a:t>Graphics</a:t>
            </a:r>
          </a:p>
          <a:p>
            <a:pPr lvl="2"/>
            <a:r>
              <a:rPr lang="en-US" dirty="0"/>
              <a:t>Rolling credits- Include cast and credits for sources.</a:t>
            </a:r>
          </a:p>
          <a:p>
            <a:pPr lvl="1"/>
            <a:r>
              <a:rPr lang="en-US" dirty="0" smtClean="0"/>
              <a:t>Adding/Editing </a:t>
            </a:r>
            <a:r>
              <a:rPr lang="en-US" dirty="0" smtClean="0"/>
              <a:t>Sound</a:t>
            </a:r>
          </a:p>
          <a:p>
            <a:pPr lvl="2"/>
            <a:r>
              <a:rPr lang="en-US" dirty="0" smtClean="0"/>
              <a:t>Soundtracks </a:t>
            </a:r>
            <a:r>
              <a:rPr lang="en-US" dirty="0" smtClean="0"/>
              <a:t>or sound effects: Additional audio added as background or to enhance specific points in the video.</a:t>
            </a:r>
          </a:p>
          <a:p>
            <a:pPr lvl="2"/>
            <a:r>
              <a:rPr lang="en-US" dirty="0" smtClean="0"/>
              <a:t>Narration:  </a:t>
            </a:r>
            <a:r>
              <a:rPr lang="en-US" dirty="0"/>
              <a:t>Audio of one or more people that has been recorded to enhance or assist in telling the story for your video.</a:t>
            </a:r>
            <a:endParaRPr lang="en-US" dirty="0" smtClean="0"/>
          </a:p>
          <a:p>
            <a:pPr lvl="1"/>
            <a:r>
              <a:rPr lang="en-US" dirty="0" smtClean="0"/>
              <a:t>Apply Effects</a:t>
            </a:r>
          </a:p>
          <a:p>
            <a:pPr lvl="2"/>
            <a:r>
              <a:rPr lang="en-US" dirty="0" smtClean="0"/>
              <a:t>Transitions:  The visual movements as one picture, video clip, or title changes to another. Transitions are not applied directly to the clips, but are used to move from one to another. (Common:  Cross Dissolve)</a:t>
            </a:r>
          </a:p>
          <a:p>
            <a:pPr lvl="2"/>
            <a:r>
              <a:rPr lang="en-US" dirty="0" smtClean="0"/>
              <a:t>Video Effects:  Enable you to add special effects to your movie.  An example would be adding a Film Age video effect to make your movie clip to look like that of an old time movie or making the video black and white.</a:t>
            </a:r>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Postproduction (Continued)</a:t>
            </a:r>
            <a:endParaRPr lang="en-US" dirty="0"/>
          </a:p>
        </p:txBody>
      </p:sp>
      <p:sp>
        <p:nvSpPr>
          <p:cNvPr id="3" name="Content Placeholder 2"/>
          <p:cNvSpPr>
            <a:spLocks noGrp="1"/>
          </p:cNvSpPr>
          <p:nvPr>
            <p:ph idx="1"/>
          </p:nvPr>
        </p:nvSpPr>
        <p:spPr>
          <a:xfrm>
            <a:off x="228600" y="1981200"/>
            <a:ext cx="8458200" cy="5029200"/>
          </a:xfrm>
        </p:spPr>
        <p:txBody>
          <a:bodyPr>
            <a:normAutofit/>
          </a:bodyPr>
          <a:lstStyle/>
          <a:p>
            <a:pPr lvl="1"/>
            <a:r>
              <a:rPr lang="en-US" dirty="0" smtClean="0"/>
              <a:t>Exporting</a:t>
            </a:r>
          </a:p>
          <a:p>
            <a:pPr lvl="2"/>
            <a:r>
              <a:rPr lang="en-US" dirty="0" smtClean="0"/>
              <a:t>Common Video File Types</a:t>
            </a:r>
          </a:p>
          <a:p>
            <a:pPr lvl="3"/>
            <a:r>
              <a:rPr lang="en-US" dirty="0" smtClean="0"/>
              <a:t>.avi (Audio Video Interleave)</a:t>
            </a:r>
          </a:p>
          <a:p>
            <a:pPr lvl="4"/>
            <a:r>
              <a:rPr lang="en-US" dirty="0" smtClean="0"/>
              <a:t>Created by Microsoft; Uses less compression than MOV or MPEG; Supported by almost all computers using Windows</a:t>
            </a:r>
          </a:p>
          <a:p>
            <a:pPr lvl="3"/>
            <a:r>
              <a:rPr lang="en-US" dirty="0" smtClean="0"/>
              <a:t>.mov (Apple Movie)</a:t>
            </a:r>
          </a:p>
          <a:p>
            <a:pPr lvl="4"/>
            <a:r>
              <a:rPr lang="en-US" dirty="0" smtClean="0"/>
              <a:t>Developed by Apple Computer; Cross-Platform; Opens with Apple QuickTime</a:t>
            </a:r>
          </a:p>
          <a:p>
            <a:pPr lvl="3"/>
            <a:r>
              <a:rPr lang="en-US" dirty="0" smtClean="0"/>
              <a:t>.mp4 (MPEG-4)</a:t>
            </a:r>
          </a:p>
          <a:p>
            <a:pPr lvl="4"/>
            <a:r>
              <a:rPr lang="en-US" dirty="0" smtClean="0"/>
              <a:t>Developed by Moving Pictures Expert Group; Compresses well; Commonly used for the Internet</a:t>
            </a:r>
          </a:p>
          <a:p>
            <a:pPr lvl="3"/>
            <a:r>
              <a:rPr lang="en-US" dirty="0" smtClean="0"/>
              <a:t>.flv  (Flash Video)</a:t>
            </a:r>
          </a:p>
          <a:p>
            <a:pPr lvl="4"/>
            <a:r>
              <a:rPr lang="en-US" dirty="0" smtClean="0"/>
              <a:t>Developed by Adobe Systems; Commonly used to deliver video over the Internet by using Flash Player; Used by YouTube, </a:t>
            </a:r>
            <a:r>
              <a:rPr lang="en-US" dirty="0" err="1" smtClean="0"/>
              <a:t>Hulu</a:t>
            </a:r>
            <a:r>
              <a:rPr lang="en-US" dirty="0" smtClean="0"/>
              <a:t>, VEVO, etc…</a:t>
            </a:r>
          </a:p>
        </p:txBody>
      </p:sp>
      <p:pic>
        <p:nvPicPr>
          <p:cNvPr id="1026" name="Picture 2" descr="http://1.bp.blogspot.com/-x2uqo2rLIz0/T7-lvfnJG_I/AAAAAAAAH9g/12uWMQYFRIo/s1600/Screen%2BShot%2B2012-05-25%2Bat%2B8.29.42%2BAM.png"/>
          <p:cNvPicPr>
            <a:picLocks noChangeAspect="1" noChangeArrowheads="1"/>
          </p:cNvPicPr>
          <p:nvPr/>
        </p:nvPicPr>
        <p:blipFill>
          <a:blip r:embed="rId2" cstate="print"/>
          <a:srcRect/>
          <a:stretch>
            <a:fillRect/>
          </a:stretch>
        </p:blipFill>
        <p:spPr bwMode="auto">
          <a:xfrm>
            <a:off x="5067229" y="1349126"/>
            <a:ext cx="2552771" cy="1317874"/>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Video</a:t>
            </a:r>
            <a:endParaRPr lang="en-US" dirty="0"/>
          </a:p>
        </p:txBody>
      </p:sp>
      <p:sp>
        <p:nvSpPr>
          <p:cNvPr id="3" name="Content Placeholder 2"/>
          <p:cNvSpPr>
            <a:spLocks noGrp="1"/>
          </p:cNvSpPr>
          <p:nvPr>
            <p:ph idx="1"/>
          </p:nvPr>
        </p:nvSpPr>
        <p:spPr/>
        <p:txBody>
          <a:bodyPr/>
          <a:lstStyle/>
          <a:p>
            <a:r>
              <a:rPr lang="en-US" dirty="0" smtClean="0"/>
              <a:t>Digital vs. Analog</a:t>
            </a:r>
          </a:p>
          <a:p>
            <a:pPr lvl="1"/>
            <a:r>
              <a:rPr lang="en-US" dirty="0" smtClean="0"/>
              <a:t>Analog video uses a continuous electrical signal to capture footage on a magnetic tape.  Examples would include VHS, 8mm.</a:t>
            </a:r>
          </a:p>
          <a:p>
            <a:pPr lvl="1"/>
            <a:endParaRPr lang="en-US" dirty="0" smtClean="0"/>
          </a:p>
          <a:p>
            <a:pPr lvl="1"/>
            <a:r>
              <a:rPr lang="en-US" dirty="0" smtClean="0"/>
              <a:t>Digital videos are made up of 1’s and 0’s, binary format, that represent the video image which computers can read.</a:t>
            </a:r>
            <a:endParaRPr lang="en-US" dirty="0"/>
          </a:p>
        </p:txBody>
      </p:sp>
      <p:pic>
        <p:nvPicPr>
          <p:cNvPr id="12290" name="Picture 2" descr="http://soulargrooves.com/new/wp-content/uploads/2012/11/analog-signal.gif"/>
          <p:cNvPicPr>
            <a:picLocks noChangeAspect="1" noChangeArrowheads="1"/>
          </p:cNvPicPr>
          <p:nvPr/>
        </p:nvPicPr>
        <p:blipFill>
          <a:blip r:embed="rId2" cstate="print"/>
          <a:srcRect/>
          <a:stretch>
            <a:fillRect/>
          </a:stretch>
        </p:blipFill>
        <p:spPr bwMode="auto">
          <a:xfrm>
            <a:off x="2514600" y="4086225"/>
            <a:ext cx="3200400" cy="25431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2290"/>
                                        </p:tgtEl>
                                        <p:attrNameLst>
                                          <p:attrName>style.visibility</p:attrName>
                                        </p:attrNameLst>
                                      </p:cBhvr>
                                      <p:to>
                                        <p:strVal val="visible"/>
                                      </p:to>
                                    </p:set>
                                    <p:animEffect transition="in" filter="fade">
                                      <p:cBhvr>
                                        <p:cTn id="18"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Video Terms</a:t>
            </a:r>
            <a:endParaRPr lang="en-US" dirty="0"/>
          </a:p>
        </p:txBody>
      </p:sp>
      <p:sp>
        <p:nvSpPr>
          <p:cNvPr id="3" name="Content Placeholder 2"/>
          <p:cNvSpPr>
            <a:spLocks noGrp="1"/>
          </p:cNvSpPr>
          <p:nvPr>
            <p:ph idx="1"/>
          </p:nvPr>
        </p:nvSpPr>
        <p:spPr/>
        <p:txBody>
          <a:bodyPr>
            <a:normAutofit/>
          </a:bodyPr>
          <a:lstStyle/>
          <a:p>
            <a:r>
              <a:rPr lang="en-US" sz="2400" dirty="0"/>
              <a:t>Capture:</a:t>
            </a:r>
            <a:r>
              <a:rPr lang="en-US" sz="2400" b="1" dirty="0"/>
              <a:t>  </a:t>
            </a:r>
            <a:r>
              <a:rPr lang="en-US" sz="2400" dirty="0"/>
              <a:t>To record audio, video, or still images as digital data in a file.</a:t>
            </a:r>
          </a:p>
          <a:p>
            <a:r>
              <a:rPr lang="en-US" sz="2400" dirty="0" smtClean="0"/>
              <a:t>Frame:  </a:t>
            </a:r>
            <a:r>
              <a:rPr lang="en-US" sz="2400" dirty="0"/>
              <a:t>a single picture or still shot, that is one of many sequential images that make up video</a:t>
            </a:r>
            <a:r>
              <a:rPr lang="en-US" sz="2400" dirty="0" smtClean="0"/>
              <a:t>.</a:t>
            </a:r>
          </a:p>
          <a:p>
            <a:r>
              <a:rPr lang="en-US" sz="2400" dirty="0" smtClean="0"/>
              <a:t>Frame Rate:  </a:t>
            </a:r>
            <a:r>
              <a:rPr lang="en-US" sz="2400" dirty="0"/>
              <a:t>The number of video frames displayed per </a:t>
            </a:r>
            <a:r>
              <a:rPr lang="en-US" sz="2400" dirty="0" smtClean="0"/>
              <a:t>second (FPS). </a:t>
            </a:r>
            <a:r>
              <a:rPr lang="en-US" sz="2400" dirty="0"/>
              <a:t>Higher frame rates generally produce smoother movement in the </a:t>
            </a:r>
            <a:r>
              <a:rPr lang="en-US" sz="2400" dirty="0" smtClean="0"/>
              <a:t>picture.</a:t>
            </a:r>
          </a:p>
          <a:p>
            <a:pPr lvl="1"/>
            <a:r>
              <a:rPr lang="en-US" sz="2000" dirty="0" smtClean="0"/>
              <a:t>NTSC Television: 24 fps (23.976). Worldwide standard for movie theater projectors and television.</a:t>
            </a:r>
          </a:p>
          <a:p>
            <a:pPr lvl="1"/>
            <a:r>
              <a:rPr lang="en-US" sz="2000" dirty="0" smtClean="0"/>
              <a:t>Many movies are now being shot at higher frame rates, such as 30 fps or 48 fps (HFR).</a:t>
            </a:r>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Terms (Continued)</a:t>
            </a:r>
            <a:endParaRPr lang="en-US" dirty="0"/>
          </a:p>
        </p:txBody>
      </p:sp>
      <p:sp>
        <p:nvSpPr>
          <p:cNvPr id="3" name="Content Placeholder 2"/>
          <p:cNvSpPr>
            <a:spLocks noGrp="1"/>
          </p:cNvSpPr>
          <p:nvPr>
            <p:ph idx="1"/>
          </p:nvPr>
        </p:nvSpPr>
        <p:spPr>
          <a:xfrm>
            <a:off x="228600" y="1295400"/>
            <a:ext cx="8153400" cy="3200400"/>
          </a:xfrm>
        </p:spPr>
        <p:txBody>
          <a:bodyPr>
            <a:normAutofit/>
          </a:bodyPr>
          <a:lstStyle/>
          <a:p>
            <a:r>
              <a:rPr lang="en-US" dirty="0" smtClean="0"/>
              <a:t>Display Resolution:  the number of pixels that can be displayed on a digital screen, usually quoted as width x height. </a:t>
            </a:r>
          </a:p>
          <a:p>
            <a:pPr lvl="1"/>
            <a:r>
              <a:rPr lang="en-US" dirty="0" smtClean="0"/>
              <a:t>(480p): 720 x480</a:t>
            </a:r>
          </a:p>
          <a:p>
            <a:pPr lvl="2"/>
            <a:r>
              <a:rPr lang="en-US" dirty="0" smtClean="0"/>
              <a:t>NTSC DV (Television) and DVD  standard.</a:t>
            </a:r>
          </a:p>
          <a:p>
            <a:pPr lvl="1"/>
            <a:r>
              <a:rPr lang="en-US" dirty="0" smtClean="0"/>
              <a:t>(720p): 1280 x 720</a:t>
            </a:r>
          </a:p>
          <a:p>
            <a:pPr lvl="2"/>
            <a:r>
              <a:rPr lang="en-US" dirty="0" smtClean="0"/>
              <a:t>HD Video capable of high frame rates, but smaller dimensions than 1080p.</a:t>
            </a:r>
          </a:p>
          <a:p>
            <a:pPr lvl="1"/>
            <a:r>
              <a:rPr lang="en-US" dirty="0" smtClean="0"/>
              <a:t>(1080p):  1920 x 1080</a:t>
            </a:r>
          </a:p>
          <a:p>
            <a:pPr lvl="2"/>
            <a:r>
              <a:rPr lang="en-US" dirty="0" smtClean="0"/>
              <a:t>HD Video with high resolution.</a:t>
            </a:r>
          </a:p>
          <a:p>
            <a:pPr lvl="1"/>
            <a:endParaRPr lang="en-US" dirty="0"/>
          </a:p>
        </p:txBody>
      </p:sp>
      <p:pic>
        <p:nvPicPr>
          <p:cNvPr id="10242" name="Picture 2" descr="http://www.mediamerge.com/wp-content/uploads/2007/01/DisplayResolutions.gif"/>
          <p:cNvPicPr>
            <a:picLocks noChangeAspect="1" noChangeArrowheads="1"/>
          </p:cNvPicPr>
          <p:nvPr/>
        </p:nvPicPr>
        <p:blipFill>
          <a:blip r:embed="rId2" cstate="print"/>
          <a:srcRect/>
          <a:stretch>
            <a:fillRect/>
          </a:stretch>
        </p:blipFill>
        <p:spPr bwMode="auto">
          <a:xfrm>
            <a:off x="3962400" y="4114800"/>
            <a:ext cx="4419600" cy="2646248"/>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Video Production</a:t>
            </a:r>
            <a:endParaRPr lang="en-US" dirty="0"/>
          </a:p>
        </p:txBody>
      </p:sp>
      <p:sp>
        <p:nvSpPr>
          <p:cNvPr id="3" name="Content Placeholder 2"/>
          <p:cNvSpPr>
            <a:spLocks noGrp="1"/>
          </p:cNvSpPr>
          <p:nvPr>
            <p:ph idx="1"/>
          </p:nvPr>
        </p:nvSpPr>
        <p:spPr>
          <a:xfrm>
            <a:off x="457200" y="1600200"/>
            <a:ext cx="4267200" cy="4525963"/>
          </a:xfrm>
        </p:spPr>
        <p:txBody>
          <a:bodyPr/>
          <a:lstStyle/>
          <a:p>
            <a:r>
              <a:rPr lang="en-US" dirty="0" smtClean="0"/>
              <a:t>Preproduction</a:t>
            </a:r>
          </a:p>
          <a:p>
            <a:r>
              <a:rPr lang="en-US" dirty="0" smtClean="0"/>
              <a:t>Production</a:t>
            </a:r>
          </a:p>
          <a:p>
            <a:r>
              <a:rPr lang="en-US" dirty="0" smtClean="0"/>
              <a:t>Postproduction</a:t>
            </a:r>
            <a:endParaRPr lang="en-US" dirty="0"/>
          </a:p>
        </p:txBody>
      </p:sp>
      <p:pic>
        <p:nvPicPr>
          <p:cNvPr id="9218" name="Picture 2" descr="http://nwfilm.com/wp-content/uploads/2013/05/cartoon_process.jpg"/>
          <p:cNvPicPr>
            <a:picLocks noChangeAspect="1" noChangeArrowheads="1"/>
          </p:cNvPicPr>
          <p:nvPr/>
        </p:nvPicPr>
        <p:blipFill>
          <a:blip r:embed="rId2" cstate="print"/>
          <a:srcRect/>
          <a:stretch>
            <a:fillRect/>
          </a:stretch>
        </p:blipFill>
        <p:spPr bwMode="auto">
          <a:xfrm>
            <a:off x="671881" y="3275172"/>
            <a:ext cx="6948119" cy="3506629"/>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Preproduction</a:t>
            </a:r>
            <a:endParaRPr lang="en-US" dirty="0"/>
          </a:p>
        </p:txBody>
      </p:sp>
      <p:sp>
        <p:nvSpPr>
          <p:cNvPr id="3" name="Content Placeholder 2"/>
          <p:cNvSpPr>
            <a:spLocks noGrp="1"/>
          </p:cNvSpPr>
          <p:nvPr>
            <p:ph idx="1"/>
          </p:nvPr>
        </p:nvSpPr>
        <p:spPr>
          <a:xfrm>
            <a:off x="457200" y="1600200"/>
            <a:ext cx="7620000" cy="1676400"/>
          </a:xfrm>
        </p:spPr>
        <p:txBody>
          <a:bodyPr/>
          <a:lstStyle/>
          <a:p>
            <a:r>
              <a:rPr lang="en-US" dirty="0" smtClean="0"/>
              <a:t>The events that take place prior to the actual shooting of the video.</a:t>
            </a:r>
          </a:p>
          <a:p>
            <a:pPr lvl="1"/>
            <a:r>
              <a:rPr lang="en-US" dirty="0" smtClean="0"/>
              <a:t>Idea Generation (Brainstorming)</a:t>
            </a:r>
          </a:p>
          <a:p>
            <a:pPr lvl="2"/>
            <a:r>
              <a:rPr lang="en-US" dirty="0" smtClean="0"/>
              <a:t>Producing ideas through spontaneous group discussion.</a:t>
            </a:r>
          </a:p>
        </p:txBody>
      </p:sp>
      <p:sp>
        <p:nvSpPr>
          <p:cNvPr id="4" name="TextBox 3"/>
          <p:cNvSpPr txBox="1"/>
          <p:nvPr/>
        </p:nvSpPr>
        <p:spPr>
          <a:xfrm>
            <a:off x="1143000" y="3200400"/>
            <a:ext cx="6248400" cy="1477328"/>
          </a:xfrm>
          <a:prstGeom prst="rect">
            <a:avLst/>
          </a:prstGeom>
          <a:noFill/>
        </p:spPr>
        <p:txBody>
          <a:bodyPr wrap="square" rtlCol="0">
            <a:spAutoFit/>
          </a:bodyPr>
          <a:lstStyle/>
          <a:p>
            <a:pPr marL="0" lvl="2"/>
            <a:r>
              <a:rPr lang="en-US" dirty="0" smtClean="0">
                <a:solidFill>
                  <a:srgbClr val="002060"/>
                </a:solidFill>
              </a:rPr>
              <a:t>Lets Brainstorm:  As a class come up with ten ideas for a new comedy show that would target young people.  Example:  A show about a family can talk to their pets.  Each pets personality fits their species:  dogs are simple, cats are snotty, hamster is energetic.</a:t>
            </a:r>
          </a:p>
        </p:txBody>
      </p:sp>
      <p:sp>
        <p:nvSpPr>
          <p:cNvPr id="5" name="TextBox 4"/>
          <p:cNvSpPr txBox="1"/>
          <p:nvPr/>
        </p:nvSpPr>
        <p:spPr>
          <a:xfrm>
            <a:off x="990600" y="4934093"/>
            <a:ext cx="6400800" cy="1009507"/>
          </a:xfrm>
          <a:prstGeom prst="rect">
            <a:avLst/>
          </a:prstGeom>
          <a:noFill/>
        </p:spPr>
        <p:txBody>
          <a:bodyPr wrap="square" rtlCol="0">
            <a:spAutoFit/>
          </a:bodyPr>
          <a:lstStyle/>
          <a:p>
            <a:pPr marL="182880" indent="-228600">
              <a:spcBef>
                <a:spcPct val="20000"/>
              </a:spcBef>
              <a:buClr>
                <a:schemeClr val="accent2"/>
              </a:buClr>
              <a:buFont typeface="Arial" pitchFamily="34" charset="0"/>
              <a:buChar char="•"/>
            </a:pPr>
            <a:r>
              <a:rPr lang="en-US" sz="2000" dirty="0" smtClean="0"/>
              <a:t>Script Writing</a:t>
            </a:r>
          </a:p>
          <a:p>
            <a:pPr marL="548640" lvl="1" indent="-228600">
              <a:spcBef>
                <a:spcPct val="20000"/>
              </a:spcBef>
              <a:buClr>
                <a:schemeClr val="accent3"/>
              </a:buClr>
              <a:buFont typeface="Arial" pitchFamily="34" charset="0"/>
              <a:buChar char="•"/>
            </a:pPr>
            <a:r>
              <a:rPr lang="en-US" dirty="0" smtClean="0"/>
              <a:t>The written text for your movie.</a:t>
            </a:r>
          </a:p>
          <a:p>
            <a:endParaRPr lang="en-US" dirty="0"/>
          </a:p>
        </p:txBody>
      </p:sp>
      <p:pic>
        <p:nvPicPr>
          <p:cNvPr id="2050" name="Picture 2" descr="http://iiftbengaluru.com/img/pictures/IIFT_scriptwriti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4629015"/>
            <a:ext cx="2667000" cy="14986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Preproduction (Continued)</a:t>
            </a:r>
            <a:endParaRPr lang="en-US" dirty="0"/>
          </a:p>
        </p:txBody>
      </p:sp>
      <p:sp>
        <p:nvSpPr>
          <p:cNvPr id="3" name="Content Placeholder 2"/>
          <p:cNvSpPr>
            <a:spLocks noGrp="1"/>
          </p:cNvSpPr>
          <p:nvPr>
            <p:ph idx="1"/>
          </p:nvPr>
        </p:nvSpPr>
        <p:spPr>
          <a:xfrm>
            <a:off x="457200" y="1600201"/>
            <a:ext cx="8229600" cy="1600200"/>
          </a:xfrm>
        </p:spPr>
        <p:txBody>
          <a:bodyPr>
            <a:normAutofit/>
          </a:bodyPr>
          <a:lstStyle/>
          <a:p>
            <a:pPr lvl="1"/>
            <a:r>
              <a:rPr lang="en-US" dirty="0" smtClean="0"/>
              <a:t>Storyboarding</a:t>
            </a:r>
          </a:p>
          <a:p>
            <a:pPr lvl="2"/>
            <a:r>
              <a:rPr lang="en-US" dirty="0" smtClean="0"/>
              <a:t>A sequence of drawings, with directions and sometimes dialog, that represents planned shots for a movie.</a:t>
            </a:r>
          </a:p>
          <a:p>
            <a:endParaRPr lang="en-US" dirty="0"/>
          </a:p>
        </p:txBody>
      </p:sp>
      <p:pic>
        <p:nvPicPr>
          <p:cNvPr id="7170" name="Picture 2" descr="http://accad.osu.edu/womenandtech/Storyboard%20Resource/graphics/stickfigures.jpg"/>
          <p:cNvPicPr>
            <a:picLocks noChangeAspect="1" noChangeArrowheads="1"/>
          </p:cNvPicPr>
          <p:nvPr/>
        </p:nvPicPr>
        <p:blipFill>
          <a:blip r:embed="rId2" cstate="print"/>
          <a:srcRect/>
          <a:stretch>
            <a:fillRect/>
          </a:stretch>
        </p:blipFill>
        <p:spPr bwMode="auto">
          <a:xfrm>
            <a:off x="1981200" y="2819400"/>
            <a:ext cx="5067300" cy="374332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170"/>
                                        </p:tgtEl>
                                        <p:attrNameLst>
                                          <p:attrName>style.visibility</p:attrName>
                                        </p:attrNameLst>
                                      </p:cBhvr>
                                      <p:to>
                                        <p:strVal val="visible"/>
                                      </p:to>
                                    </p:set>
                                    <p:animEffect transition="in" filter="fade">
                                      <p:cBhvr>
                                        <p:cTn id="15"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Preproduction (Continued)</a:t>
            </a:r>
            <a:endParaRPr lang="en-US" dirty="0"/>
          </a:p>
        </p:txBody>
      </p:sp>
      <p:sp>
        <p:nvSpPr>
          <p:cNvPr id="3" name="Content Placeholder 2"/>
          <p:cNvSpPr>
            <a:spLocks noGrp="1"/>
          </p:cNvSpPr>
          <p:nvPr>
            <p:ph idx="1"/>
          </p:nvPr>
        </p:nvSpPr>
        <p:spPr/>
        <p:txBody>
          <a:bodyPr/>
          <a:lstStyle/>
          <a:p>
            <a:pPr lvl="1"/>
            <a:r>
              <a:rPr lang="en-US" dirty="0" smtClean="0"/>
              <a:t>Casting - </a:t>
            </a:r>
            <a:r>
              <a:rPr lang="en-US" dirty="0"/>
              <a:t>finding appropriate people to play the roles of the video</a:t>
            </a:r>
            <a:endParaRPr lang="en-US" dirty="0" smtClean="0"/>
          </a:p>
          <a:p>
            <a:pPr lvl="1"/>
            <a:r>
              <a:rPr lang="en-US" dirty="0" smtClean="0"/>
              <a:t>Scouting </a:t>
            </a:r>
            <a:r>
              <a:rPr lang="en-US" dirty="0" smtClean="0"/>
              <a:t>Locations</a:t>
            </a:r>
          </a:p>
          <a:p>
            <a:pPr lvl="2"/>
            <a:r>
              <a:rPr lang="en-US" dirty="0" smtClean="0"/>
              <a:t>Look and feel</a:t>
            </a:r>
          </a:p>
          <a:p>
            <a:pPr lvl="2"/>
            <a:r>
              <a:rPr lang="en-US" dirty="0" smtClean="0"/>
              <a:t>Associated cost</a:t>
            </a:r>
          </a:p>
          <a:p>
            <a:pPr lvl="2"/>
            <a:r>
              <a:rPr lang="en-US" dirty="0" smtClean="0"/>
              <a:t>Lighting</a:t>
            </a:r>
          </a:p>
          <a:p>
            <a:pPr lvl="2"/>
            <a:r>
              <a:rPr lang="en-US" dirty="0" smtClean="0"/>
              <a:t>Permission</a:t>
            </a:r>
          </a:p>
          <a:p>
            <a:pPr lvl="2"/>
            <a:r>
              <a:rPr lang="en-US" dirty="0" smtClean="0"/>
              <a:t>Logistics</a:t>
            </a:r>
          </a:p>
          <a:p>
            <a:pPr lvl="3"/>
            <a:r>
              <a:rPr lang="en-US" dirty="0" smtClean="0"/>
              <a:t>Power</a:t>
            </a:r>
          </a:p>
          <a:p>
            <a:pPr lvl="3"/>
            <a:r>
              <a:rPr lang="en-US" dirty="0" smtClean="0"/>
              <a:t>Distance</a:t>
            </a:r>
          </a:p>
          <a:p>
            <a:pPr lvl="3"/>
            <a:r>
              <a:rPr lang="en-US" dirty="0" smtClean="0"/>
              <a:t>Parking</a:t>
            </a:r>
          </a:p>
          <a:p>
            <a:endParaRPr lang="en-US" dirty="0"/>
          </a:p>
        </p:txBody>
      </p:sp>
      <p:pic>
        <p:nvPicPr>
          <p:cNvPr id="1026" name="Picture 2" descr="http://maskedmaraudermatinee.com/wp-content/uploads/2014/03/casting-calls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590800"/>
            <a:ext cx="4030587" cy="40386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a:t>
            </a:r>
            <a:endParaRPr lang="en-US" dirty="0"/>
          </a:p>
        </p:txBody>
      </p:sp>
      <p:sp>
        <p:nvSpPr>
          <p:cNvPr id="3" name="Content Placeholder 2"/>
          <p:cNvSpPr>
            <a:spLocks noGrp="1"/>
          </p:cNvSpPr>
          <p:nvPr>
            <p:ph idx="1"/>
          </p:nvPr>
        </p:nvSpPr>
        <p:spPr/>
        <p:txBody>
          <a:bodyPr>
            <a:normAutofit/>
          </a:bodyPr>
          <a:lstStyle/>
          <a:p>
            <a:r>
              <a:rPr lang="en-US" dirty="0" smtClean="0"/>
              <a:t>The actual shooting/recording of the video.</a:t>
            </a:r>
          </a:p>
          <a:p>
            <a:pPr lvl="1"/>
            <a:r>
              <a:rPr lang="en-US" dirty="0" smtClean="0"/>
              <a:t>Framing Shots/Field of View</a:t>
            </a:r>
          </a:p>
          <a:p>
            <a:pPr lvl="2"/>
            <a:r>
              <a:rPr lang="en-US" dirty="0" smtClean="0"/>
              <a:t>Shot Types: Wide, Medium, Tight</a:t>
            </a:r>
          </a:p>
          <a:p>
            <a:pPr lvl="2"/>
            <a:r>
              <a:rPr lang="en-US" dirty="0" smtClean="0"/>
              <a:t>Panning and Zooming</a:t>
            </a:r>
          </a:p>
          <a:p>
            <a:pPr lvl="2"/>
            <a:r>
              <a:rPr lang="en-US" dirty="0" smtClean="0"/>
              <a:t>Panning</a:t>
            </a:r>
          </a:p>
          <a:p>
            <a:pPr lvl="2"/>
            <a:r>
              <a:rPr lang="en-US" dirty="0" smtClean="0"/>
              <a:t>Zooming</a:t>
            </a:r>
          </a:p>
          <a:p>
            <a:pPr lvl="1"/>
            <a:r>
              <a:rPr lang="en-US" dirty="0" smtClean="0"/>
              <a:t>Audio</a:t>
            </a:r>
            <a:endParaRPr lang="en-US" dirty="0" smtClean="0"/>
          </a:p>
          <a:p>
            <a:pPr lvl="2"/>
            <a:r>
              <a:rPr lang="en-US" dirty="0" smtClean="0"/>
              <a:t>Microphone Choice: On Board, Shotgun Mic, Boom Mic</a:t>
            </a:r>
            <a:endParaRPr lang="en-US" dirty="0"/>
          </a:p>
          <a:p>
            <a:pPr lvl="1"/>
            <a:r>
              <a:rPr lang="en-US" dirty="0" smtClean="0"/>
              <a:t>Lighting</a:t>
            </a:r>
          </a:p>
          <a:p>
            <a:pPr lvl="2"/>
            <a:r>
              <a:rPr lang="en-US" dirty="0" smtClean="0"/>
              <a:t>Natural vs. Artificial</a:t>
            </a:r>
          </a:p>
          <a:p>
            <a:pPr lvl="1"/>
            <a:endParaRPr lang="en-US" dirty="0" smtClean="0"/>
          </a:p>
        </p:txBody>
      </p:sp>
      <p:pic>
        <p:nvPicPr>
          <p:cNvPr id="4098" name="Picture 2" descr="http://churchjuice.reframemedia.com/media/images/uploads/Farmer_Wide%20Medium%20Tight(1).png"/>
          <p:cNvPicPr>
            <a:picLocks noChangeAspect="1" noChangeArrowheads="1"/>
          </p:cNvPicPr>
          <p:nvPr/>
        </p:nvPicPr>
        <p:blipFill>
          <a:blip r:embed="rId2" cstate="print"/>
          <a:srcRect/>
          <a:stretch>
            <a:fillRect/>
          </a:stretch>
        </p:blipFill>
        <p:spPr bwMode="auto">
          <a:xfrm>
            <a:off x="4724400" y="2895600"/>
            <a:ext cx="3581400" cy="10445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098"/>
                                        </p:tgtEl>
                                        <p:attrNameLst>
                                          <p:attrName>style.visibility</p:attrName>
                                        </p:attrNameLst>
                                      </p:cBhvr>
                                      <p:to>
                                        <p:strVal val="visible"/>
                                      </p:to>
                                    </p:set>
                                    <p:animEffect transition="in" filter="fade">
                                      <p:cBhvr>
                                        <p:cTn id="45"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1796</TotalTime>
  <Words>803</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Introduction to Digital Video</vt:lpstr>
      <vt:lpstr>Digital Video</vt:lpstr>
      <vt:lpstr>Digital Video Terms</vt:lpstr>
      <vt:lpstr>Digital Terms (Continued)</vt:lpstr>
      <vt:lpstr>Phases of Video Production</vt:lpstr>
      <vt:lpstr>Preproduction</vt:lpstr>
      <vt:lpstr>Preproduction (Continued)</vt:lpstr>
      <vt:lpstr>Preproduction (Continued)</vt:lpstr>
      <vt:lpstr>Production</vt:lpstr>
      <vt:lpstr>Postproduction</vt:lpstr>
      <vt:lpstr>Postproduction (Continued)</vt:lpstr>
      <vt:lpstr>Postproduction (Continued)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Digital Video</dc:title>
  <dc:creator>Perks</dc:creator>
  <cp:lastModifiedBy>dperks</cp:lastModifiedBy>
  <cp:revision>26</cp:revision>
  <cp:lastPrinted>2014-02-03T19:54:32Z</cp:lastPrinted>
  <dcterms:created xsi:type="dcterms:W3CDTF">2014-02-02T00:28:57Z</dcterms:created>
  <dcterms:modified xsi:type="dcterms:W3CDTF">2014-04-14T14:16:16Z</dcterms:modified>
</cp:coreProperties>
</file>