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FB9A0-B7B9-487B-9051-91B4910BE7E1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0D2F4-F6EA-4732-9DB4-406D2BB5A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1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8193AA6-BA6B-426B-9EEB-F0835176F0B4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C72AC04-5BB2-4214-A0F9-D72AAEC2AB4A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76A981-EE53-4D70-AFCE-5DEC747BD7A4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531314-032A-40E5-87A0-613B228B7436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1F424C-D546-4D1D-9F65-91E3D233356C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0A04FC-A937-474F-959E-DFBD890F6F01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B59937F-2B2A-4E23-A100-CBDE82F9AC88}" type="slidenum">
              <a:rPr lang="en-US" altLang="en-US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D59F81-5809-4B5C-B2B2-55D881E2AFEF}" type="slidenum">
              <a:rPr lang="en-US" altLang="en-US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85F7710-C37A-4D83-BF98-F038C1048FDB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409718-3DFA-4F01-BA01-69CFE59D0B92}" type="slidenum">
              <a:rPr lang="en-US" altLang="en-US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3175EDC-8F0A-4F00-B4BF-E1EFE7313EB7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Link to flash interface:  http://iit.bloomu.edu/vthc/flash/mainlayout.html</a:t>
            </a:r>
          </a:p>
          <a:p>
            <a:pPr eaLnBrk="1" hangingPunct="1"/>
            <a:r>
              <a:rPr lang="en-US" altLang="en-US" smtClean="0"/>
              <a:t>Link to flash timeline:  http://iit.bloomu.edu/vthc/flash/Timeline.html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404134-C9C7-4C90-9707-2CDC3AB66912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E5E22C8-7665-4D6E-AAB9-D94D211D8CAB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5D553C-512A-4E80-85D9-3A552141C662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F5A8A7E-AED3-4B24-917A-4BE56D7EE017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2699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699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76239-BD3D-4578-8446-3BC2A6622E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4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71CF-6FFA-4C50-90AE-6B12852A5D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F650B-D1C2-4DBC-95BA-3B5AD30B8E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74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1E401-92F5-4434-A3C0-95DD611B2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9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10DDB-0445-4B79-9FA3-EED6BF0B59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6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371DC-4452-475B-915C-66C3F6DC5D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2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CA9C4-680B-4242-B01A-C868921A26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6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4FBB-F624-4035-BDB8-EEEED2EDAB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6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FF27A-D240-4C2F-B99B-9E8676D33A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8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9AF18-2E65-42E7-81E9-9A9D936DAD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1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D946A-4241-45F1-8FCD-F3A7FFD8B8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0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235C-70D3-4AD8-907E-A546EA0824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6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B88E47-31F5-4C01-B9D5-14519ED936D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596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2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facweb.cs.depaul.edu/sgrais/creating_a_motion_tween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1981200"/>
            <a:ext cx="6324600" cy="22098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</a:rPr>
              <a:t>3.02 </a:t>
            </a:r>
            <a:r>
              <a:rPr lang="en-US" altLang="en-US" sz="4000" b="1" dirty="0" smtClean="0">
                <a:solidFill>
                  <a:schemeClr val="bg1"/>
                </a:solidFill>
              </a:rPr>
              <a:t>Computer Animation Software </a:t>
            </a:r>
            <a:br>
              <a:rPr lang="en-US" altLang="en-US" sz="4000" b="1" dirty="0" smtClean="0">
                <a:solidFill>
                  <a:schemeClr val="bg1"/>
                </a:solidFill>
              </a:rPr>
            </a:br>
            <a:r>
              <a:rPr lang="en-US" altLang="en-US" sz="4000" b="1" dirty="0" smtClean="0">
                <a:solidFill>
                  <a:schemeClr val="bg1"/>
                </a:solidFill>
              </a:rPr>
              <a:t>and Design Guidelines</a:t>
            </a:r>
            <a:endParaRPr lang="en-US" altLang="en-US" sz="4000" dirty="0" smtClean="0">
              <a:solidFill>
                <a:schemeClr val="bg1"/>
              </a:solidFill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5334000"/>
            <a:ext cx="7010400" cy="9906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3.02 Explain basic motion graphic programming.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96771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391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Playhead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4343400"/>
            <a:ext cx="8534400" cy="129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800" smtClean="0"/>
              <a:t> 	Vertical red marker in the timeline that shows which frame is the current frame.</a:t>
            </a:r>
          </a:p>
        </p:txBody>
      </p:sp>
      <p:grpSp>
        <p:nvGrpSpPr>
          <p:cNvPr id="12292" name="Group 7"/>
          <p:cNvGrpSpPr>
            <a:grpSpLocks/>
          </p:cNvGrpSpPr>
          <p:nvPr/>
        </p:nvGrpSpPr>
        <p:grpSpPr bwMode="auto">
          <a:xfrm>
            <a:off x="533400" y="1752600"/>
            <a:ext cx="8001000" cy="2133600"/>
            <a:chOff x="336" y="1104"/>
            <a:chExt cx="5040" cy="1344"/>
          </a:xfrm>
        </p:grpSpPr>
        <p:pic>
          <p:nvPicPr>
            <p:cNvPr id="1229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26" t="24536" r="37036" b="61656"/>
            <a:stretch>
              <a:fillRect/>
            </a:stretch>
          </p:blipFill>
          <p:spPr bwMode="auto">
            <a:xfrm>
              <a:off x="336" y="1104"/>
              <a:ext cx="5040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4" name="Line 5"/>
            <p:cNvSpPr>
              <a:spLocks noChangeShapeType="1"/>
            </p:cNvSpPr>
            <p:nvPr/>
          </p:nvSpPr>
          <p:spPr bwMode="auto">
            <a:xfrm flipH="1" flipV="1">
              <a:off x="2880" y="1536"/>
              <a:ext cx="528" cy="86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758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Scrubbing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1219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mtClean="0"/>
              <a:t>Dragging the playhead across the timeline in order to preview the animation.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t="24536" r="37036" b="61656"/>
          <a:stretch>
            <a:fillRect/>
          </a:stretch>
        </p:blipFill>
        <p:spPr bwMode="auto">
          <a:xfrm>
            <a:off x="228600" y="3276600"/>
            <a:ext cx="85344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9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Frames Per Second (FPS)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8392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/>
              <a:t>	The number of frames that appear in one second of the animation.</a:t>
            </a:r>
          </a:p>
        </p:txBody>
      </p:sp>
      <p:grpSp>
        <p:nvGrpSpPr>
          <p:cNvPr id="14340" name="Group 6"/>
          <p:cNvGrpSpPr>
            <a:grpSpLocks/>
          </p:cNvGrpSpPr>
          <p:nvPr/>
        </p:nvGrpSpPr>
        <p:grpSpPr bwMode="auto">
          <a:xfrm>
            <a:off x="457200" y="3200400"/>
            <a:ext cx="8382000" cy="2667000"/>
            <a:chOff x="288" y="2016"/>
            <a:chExt cx="5280" cy="1680"/>
          </a:xfrm>
        </p:grpSpPr>
        <p:pic>
          <p:nvPicPr>
            <p:cNvPr id="1434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1" t="10417" r="22656" b="69792"/>
            <a:stretch>
              <a:fillRect/>
            </a:stretch>
          </p:blipFill>
          <p:spPr bwMode="auto">
            <a:xfrm>
              <a:off x="288" y="2016"/>
              <a:ext cx="5280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Oval 5"/>
            <p:cNvSpPr>
              <a:spLocks noChangeArrowheads="1"/>
            </p:cNvSpPr>
            <p:nvPr/>
          </p:nvSpPr>
          <p:spPr bwMode="auto">
            <a:xfrm>
              <a:off x="2448" y="3264"/>
              <a:ext cx="720" cy="33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23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1" t="30290" r="37036" b="61656"/>
          <a:stretch>
            <a:fillRect/>
          </a:stretch>
        </p:blipFill>
        <p:spPr bwMode="auto">
          <a:xfrm>
            <a:off x="1219200" y="4572000"/>
            <a:ext cx="74676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2514600"/>
          </a:xfrm>
          <a:noFill/>
        </p:spPr>
        <p:txBody>
          <a:bodyPr/>
          <a:lstStyle/>
          <a:p>
            <a:pPr marL="285750" indent="-285750" eaLnBrk="1" hangingPunct="1">
              <a:lnSpc>
                <a:spcPct val="80000"/>
              </a:lnSpc>
            </a:pPr>
            <a:r>
              <a:rPr lang="en-US" altLang="en-US" sz="2400" smtClean="0"/>
              <a:t>If the animation program creates movies at 12 fps (frames per second) by default, inserting a keyframe and change once every 12 frames results in a change in action for every second.  </a:t>
            </a:r>
          </a:p>
          <a:p>
            <a:pPr marL="285750" indent="-28575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smtClean="0"/>
          </a:p>
          <a:p>
            <a:pPr marL="285750" indent="-285750" eaLnBrk="1" hangingPunct="1">
              <a:lnSpc>
                <a:spcPct val="80000"/>
              </a:lnSpc>
            </a:pPr>
            <a:r>
              <a:rPr lang="en-US" altLang="en-US" sz="2400" smtClean="0"/>
              <a:t>A project with 60 frames results in a 5-second movie.</a:t>
            </a:r>
          </a:p>
          <a:p>
            <a:pPr marL="285750" indent="-28575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7D"/>
                </a:solidFill>
              </a:rPr>
              <a:t>Frames Per Second </a:t>
            </a:r>
            <a:r>
              <a:rPr lang="en-US" altLang="en-US" sz="2400">
                <a:solidFill>
                  <a:srgbClr val="00007D"/>
                </a:solidFill>
              </a:rPr>
              <a:t>(continued)</a:t>
            </a:r>
            <a:r>
              <a:rPr lang="en-US" altLang="en-US" sz="4400" i="1">
                <a:solidFill>
                  <a:srgbClr val="666699"/>
                </a:solidFill>
              </a:rPr>
              <a:t> </a:t>
            </a: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4343400" y="5105400"/>
            <a:ext cx="2286000" cy="762000"/>
          </a:xfrm>
          <a:prstGeom prst="ellips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Layers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305800" cy="2362200"/>
          </a:xfrm>
        </p:spPr>
        <p:txBody>
          <a:bodyPr/>
          <a:lstStyle/>
          <a:p>
            <a:pPr marL="285750" indent="-285750" eaLnBrk="1" hangingPunct="1"/>
            <a:r>
              <a:rPr lang="en-US" altLang="en-US" sz="2800" smtClean="0"/>
              <a:t>Timeline is divided into </a:t>
            </a:r>
            <a:r>
              <a:rPr lang="en-US" altLang="en-US" sz="2800" b="1" i="1" smtClean="0"/>
              <a:t>layers</a:t>
            </a:r>
            <a:r>
              <a:rPr lang="en-US" altLang="en-US" sz="2800" smtClean="0"/>
              <a:t> to help organize content and allow the different layers to be edited separately.</a:t>
            </a:r>
          </a:p>
          <a:p>
            <a:pPr marL="744538" lvl="1" eaLnBrk="1" hangingPunct="1"/>
            <a:r>
              <a:rPr lang="en-US" altLang="en-US" sz="2400" smtClean="0"/>
              <a:t>Sound would be on a separate layer.</a:t>
            </a:r>
          </a:p>
          <a:p>
            <a:pPr marL="744538" lvl="1" eaLnBrk="1" hangingPunct="1"/>
            <a:r>
              <a:rPr lang="en-US" altLang="en-US" sz="2400" smtClean="0"/>
              <a:t>Text would be on a separate layer.</a:t>
            </a:r>
          </a:p>
          <a:p>
            <a:pPr marL="744538" lvl="1" eaLnBrk="1" hangingPunct="1"/>
            <a:r>
              <a:rPr lang="en-US" altLang="en-US" sz="2400" smtClean="0"/>
              <a:t>A motion path would be on a separate layer.</a:t>
            </a:r>
          </a:p>
        </p:txBody>
      </p:sp>
      <p:grpSp>
        <p:nvGrpSpPr>
          <p:cNvPr id="16388" name="Group 14"/>
          <p:cNvGrpSpPr>
            <a:grpSpLocks/>
          </p:cNvGrpSpPr>
          <p:nvPr/>
        </p:nvGrpSpPr>
        <p:grpSpPr bwMode="auto">
          <a:xfrm>
            <a:off x="533400" y="4495800"/>
            <a:ext cx="8001000" cy="1771650"/>
            <a:chOff x="336" y="2832"/>
            <a:chExt cx="5040" cy="1116"/>
          </a:xfrm>
        </p:grpSpPr>
        <p:sp>
          <p:nvSpPr>
            <p:cNvPr id="16389" name="Text Box 7"/>
            <p:cNvSpPr txBox="1">
              <a:spLocks noChangeArrowheads="1"/>
            </p:cNvSpPr>
            <p:nvPr/>
          </p:nvSpPr>
          <p:spPr bwMode="auto">
            <a:xfrm>
              <a:off x="336" y="3024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</a:rPr>
                <a:t>Layers</a:t>
              </a:r>
            </a:p>
          </p:txBody>
        </p:sp>
        <p:sp>
          <p:nvSpPr>
            <p:cNvPr id="16390" name="Line 8"/>
            <p:cNvSpPr>
              <a:spLocks noChangeShapeType="1"/>
            </p:cNvSpPr>
            <p:nvPr/>
          </p:nvSpPr>
          <p:spPr bwMode="auto">
            <a:xfrm>
              <a:off x="336" y="3360"/>
              <a:ext cx="1008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6391" name="Picture 13" descr="Synfig"/>
            <p:cNvPicPr>
              <a:picLocks noChangeAspect="1" noChangeArrowheads="1"/>
            </p:cNvPicPr>
            <p:nvPr/>
          </p:nvPicPr>
          <p:blipFill>
            <a:blip r:embed="rId3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250" r="55331"/>
            <a:stretch>
              <a:fillRect/>
            </a:stretch>
          </p:blipFill>
          <p:spPr bwMode="auto">
            <a:xfrm>
              <a:off x="1536" y="2832"/>
              <a:ext cx="3840" cy="1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Rectangle 6"/>
            <p:cNvSpPr>
              <a:spLocks noChangeArrowheads="1"/>
            </p:cNvSpPr>
            <p:nvPr/>
          </p:nvSpPr>
          <p:spPr bwMode="auto">
            <a:xfrm>
              <a:off x="1440" y="2832"/>
              <a:ext cx="1584" cy="1056"/>
            </a:xfrm>
            <a:prstGeom prst="rect">
              <a:avLst/>
            </a:prstGeom>
            <a:noFill/>
            <a:ln w="1270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00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Motion Guide Layer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2800" smtClean="0"/>
          </a:p>
          <a:p>
            <a:pPr eaLnBrk="1" hangingPunct="1"/>
            <a:endParaRPr lang="en-US" altLang="en-US" sz="2800" smtClean="0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762000" y="1219200"/>
            <a:ext cx="821055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Font typeface="Wingdings" pitchFamily="2" charset="2"/>
              <a:buChar char="§"/>
            </a:pPr>
            <a:r>
              <a:rPr lang="en-US" altLang="en-US" sz="2800">
                <a:solidFill>
                  <a:srgbClr val="000000"/>
                </a:solidFill>
              </a:rPr>
              <a:t>Layer on which a motion path is drawn.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Font typeface="Wingdings" pitchFamily="2" charset="2"/>
              <a:buChar char="§"/>
            </a:pPr>
            <a:r>
              <a:rPr lang="en-US" altLang="en-US" sz="2800">
                <a:solidFill>
                  <a:srgbClr val="000000"/>
                </a:solidFill>
              </a:rPr>
              <a:t>Objects on different layers can be linked to the motion layer so they will follow the motion path.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Font typeface="Wingdings" pitchFamily="2" charset="2"/>
              <a:buChar char="§"/>
            </a:pPr>
            <a:r>
              <a:rPr lang="en-US" altLang="en-US" sz="2800">
                <a:solidFill>
                  <a:srgbClr val="000000"/>
                </a:solidFill>
              </a:rPr>
              <a:t>Once linked, they become “guided layers”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Font typeface="Wingdings" pitchFamily="2" charset="2"/>
              <a:buChar char="§"/>
            </a:pPr>
            <a:r>
              <a:rPr lang="en-US" altLang="en-US" sz="2800">
                <a:solidFill>
                  <a:srgbClr val="000000"/>
                </a:solidFill>
              </a:rPr>
              <a:t>Multiple objects can be linked to one motion layer.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Font typeface="Wingdings" pitchFamily="2" charset="2"/>
              <a:buChar char="§"/>
            </a:pPr>
            <a:r>
              <a:rPr lang="en-US" altLang="en-US" sz="2800">
                <a:solidFill>
                  <a:srgbClr val="000000"/>
                </a:solidFill>
              </a:rPr>
              <a:t>Text layers can also be linked to a motion layer.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Font typeface="Wingdings" pitchFamily="2" charset="2"/>
              <a:buChar char="§"/>
            </a:pPr>
            <a:endParaRPr lang="en-US" altLang="en-US" sz="2800">
              <a:solidFill>
                <a:srgbClr val="000000"/>
              </a:solidFill>
            </a:endParaRPr>
          </a:p>
        </p:txBody>
      </p:sp>
      <p:grpSp>
        <p:nvGrpSpPr>
          <p:cNvPr id="17414" name="Group 10"/>
          <p:cNvGrpSpPr>
            <a:grpSpLocks/>
          </p:cNvGrpSpPr>
          <p:nvPr/>
        </p:nvGrpSpPr>
        <p:grpSpPr bwMode="auto">
          <a:xfrm>
            <a:off x="1447800" y="4724400"/>
            <a:ext cx="6934200" cy="1828800"/>
            <a:chOff x="912" y="2976"/>
            <a:chExt cx="4368" cy="1152"/>
          </a:xfrm>
        </p:grpSpPr>
        <p:pic>
          <p:nvPicPr>
            <p:cNvPr id="17415" name="Picture 4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98" t="40709" r="55650" b="47296"/>
            <a:stretch>
              <a:fillRect/>
            </a:stretch>
          </p:blipFill>
          <p:spPr bwMode="auto">
            <a:xfrm>
              <a:off x="912" y="2976"/>
              <a:ext cx="168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2928" y="3456"/>
              <a:ext cx="23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</a:rPr>
                <a:t>Motion Guide Layer</a:t>
              </a:r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>
              <a:off x="2640" y="3792"/>
              <a:ext cx="1008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4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Common</a:t>
            </a:r>
            <a:r>
              <a:rPr lang="en-US" altLang="en-US" sz="4000" smtClean="0">
                <a:solidFill>
                  <a:schemeClr val="bg2"/>
                </a:solidFill>
              </a:rPr>
              <a:t> </a:t>
            </a:r>
            <a:r>
              <a:rPr lang="en-US" altLang="en-US" smtClean="0">
                <a:solidFill>
                  <a:schemeClr val="bg2"/>
                </a:solidFill>
              </a:rPr>
              <a:t>Terms</a:t>
            </a:r>
            <a:r>
              <a:rPr lang="en-US" altLang="en-US" sz="4000" smtClean="0">
                <a:solidFill>
                  <a:schemeClr val="bg2"/>
                </a:solidFill>
              </a:rPr>
              <a:t> </a:t>
            </a:r>
            <a:r>
              <a:rPr lang="en-US" altLang="en-US" smtClean="0">
                <a:solidFill>
                  <a:schemeClr val="bg2"/>
                </a:solidFill>
              </a:rPr>
              <a:t>in</a:t>
            </a:r>
            <a:r>
              <a:rPr lang="en-US" altLang="en-US" sz="4000" smtClean="0">
                <a:solidFill>
                  <a:schemeClr val="bg2"/>
                </a:solidFill>
              </a:rPr>
              <a:t> </a:t>
            </a:r>
            <a:r>
              <a:rPr lang="en-US" altLang="en-US" smtClean="0">
                <a:solidFill>
                  <a:schemeClr val="bg2"/>
                </a:solidFill>
              </a:rPr>
              <a:t>Animation</a:t>
            </a:r>
            <a:r>
              <a:rPr lang="en-US" altLang="en-US" sz="4000" smtClean="0">
                <a:solidFill>
                  <a:schemeClr val="bg2"/>
                </a:solidFill>
              </a:rPr>
              <a:t> </a:t>
            </a:r>
            <a:r>
              <a:rPr lang="en-US" altLang="en-US" smtClean="0">
                <a:solidFill>
                  <a:schemeClr val="bg2"/>
                </a:solidFill>
              </a:rPr>
              <a:t>Software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4648200" cy="3886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Stage</a:t>
            </a:r>
          </a:p>
          <a:p>
            <a:pPr eaLnBrk="1" hangingPunct="1"/>
            <a:r>
              <a:rPr lang="en-US" altLang="en-US" sz="2800" smtClean="0"/>
              <a:t>Library</a:t>
            </a:r>
          </a:p>
          <a:p>
            <a:pPr eaLnBrk="1" hangingPunct="1"/>
            <a:r>
              <a:rPr lang="en-US" altLang="en-US" sz="2800" smtClean="0"/>
              <a:t>Timeline</a:t>
            </a:r>
          </a:p>
          <a:p>
            <a:pPr lvl="1" eaLnBrk="1" hangingPunct="1"/>
            <a:r>
              <a:rPr lang="en-US" altLang="en-US" sz="2400" smtClean="0"/>
              <a:t>Frame</a:t>
            </a:r>
          </a:p>
          <a:p>
            <a:pPr lvl="1" eaLnBrk="1" hangingPunct="1"/>
            <a:r>
              <a:rPr lang="en-US" altLang="en-US" sz="2400" smtClean="0"/>
              <a:t>Keyframe</a:t>
            </a:r>
          </a:p>
          <a:p>
            <a:pPr lvl="1" eaLnBrk="1" hangingPunct="1"/>
            <a:r>
              <a:rPr lang="en-US" altLang="en-US" sz="2400" smtClean="0"/>
              <a:t>Playhead</a:t>
            </a:r>
          </a:p>
          <a:p>
            <a:pPr lvl="1" eaLnBrk="1" hangingPunct="1"/>
            <a:r>
              <a:rPr lang="en-US" altLang="en-US" sz="2400" smtClean="0"/>
              <a:t>Frames per Second</a:t>
            </a:r>
          </a:p>
          <a:p>
            <a:pPr lvl="1" eaLnBrk="1" hangingPunct="1"/>
            <a:r>
              <a:rPr lang="en-US" altLang="en-US" sz="2400" smtClean="0"/>
              <a:t>Layers</a:t>
            </a:r>
          </a:p>
          <a:p>
            <a:pPr lvl="1" eaLnBrk="1" hangingPunct="1"/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16892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Stage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0"/>
            <a:ext cx="4038600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800" smtClean="0"/>
              <a:t>	The part of the animation program window where the animation’s content is composed and manipulated.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t="26968" r="21599" b="3999"/>
          <a:stretch>
            <a:fillRect/>
          </a:stretch>
        </p:blipFill>
        <p:spPr>
          <a:xfrm>
            <a:off x="4649788" y="1220788"/>
            <a:ext cx="4038600" cy="4954587"/>
          </a:xfrm>
          <a:noFill/>
        </p:spPr>
      </p:pic>
    </p:spTree>
    <p:extLst>
      <p:ext uri="{BB962C8B-B14F-4D97-AF65-F5344CB8AC3E}">
        <p14:creationId xmlns:p14="http://schemas.microsoft.com/office/powerpoint/2010/main" val="1697734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Library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800" smtClean="0"/>
              <a:t>	Stores frequently used graphics, movie clips, and buttons.</a:t>
            </a:r>
          </a:p>
        </p:txBody>
      </p:sp>
      <p:pic>
        <p:nvPicPr>
          <p:cNvPr id="6148" name="Picture 8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914400"/>
            <a:ext cx="4038600" cy="5105400"/>
          </a:xfrm>
        </p:spPr>
      </p:pic>
    </p:spTree>
    <p:extLst>
      <p:ext uri="{BB962C8B-B14F-4D97-AF65-F5344CB8AC3E}">
        <p14:creationId xmlns:p14="http://schemas.microsoft.com/office/powerpoint/2010/main" val="2103358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Timeline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43800" cy="2895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part of the animation program window that organizes and controls an animation’s content over time using layers and frames. </a:t>
            </a:r>
          </a:p>
          <a:p>
            <a:pPr eaLnBrk="1" hangingPunct="1"/>
            <a:r>
              <a:rPr lang="en-US" altLang="en-US" sz="2800" smtClean="0"/>
              <a:t>In video-editing software, where source clips, transitions, and audio files are arranged to create the video.</a:t>
            </a:r>
          </a:p>
        </p:txBody>
      </p:sp>
      <p:pic>
        <p:nvPicPr>
          <p:cNvPr id="7172" name="Picture 11" descr="Flash_CS4_Worksp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7" t="3340" r="25694" b="67821"/>
          <a:stretch>
            <a:fillRect/>
          </a:stretch>
        </p:blipFill>
        <p:spPr bwMode="auto">
          <a:xfrm>
            <a:off x="1219200" y="4724400"/>
            <a:ext cx="59436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863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Parts of the Timeline</a:t>
            </a:r>
          </a:p>
        </p:txBody>
      </p:sp>
    </p:spTree>
    <p:extLst>
      <p:ext uri="{BB962C8B-B14F-4D97-AF65-F5344CB8AC3E}">
        <p14:creationId xmlns:p14="http://schemas.microsoft.com/office/powerpoint/2010/main" val="213357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Frames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US" altLang="en-US" sz="3400" b="1" i="1" smtClean="0"/>
              <a:t>Frames</a:t>
            </a:r>
            <a:r>
              <a:rPr lang="en-US" altLang="en-US" sz="3400" smtClean="0"/>
              <a:t> hold the content that the movie displays or plays at that point in time.  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US" altLang="en-US" sz="3400" smtClean="0"/>
              <a:t>The number of frames determines the length of the animation.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US" altLang="en-US" sz="3400" smtClean="0"/>
              <a:t>The higher the number of frames, the longer the animation.</a:t>
            </a:r>
          </a:p>
        </p:txBody>
      </p:sp>
    </p:spTree>
    <p:extLst>
      <p:ext uri="{BB962C8B-B14F-4D97-AF65-F5344CB8AC3E}">
        <p14:creationId xmlns:p14="http://schemas.microsoft.com/office/powerpoint/2010/main" val="314392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Regular Frames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5562600" cy="76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Contain one image or frame.</a:t>
            </a:r>
            <a:r>
              <a:rPr lang="en-US" altLang="en-US" sz="3400" smtClean="0"/>
              <a:t> </a:t>
            </a:r>
            <a:endParaRPr lang="en-US" altLang="en-US" smtClean="0"/>
          </a:p>
        </p:txBody>
      </p:sp>
      <p:grpSp>
        <p:nvGrpSpPr>
          <p:cNvPr id="10244" name="Group 9"/>
          <p:cNvGrpSpPr>
            <a:grpSpLocks/>
          </p:cNvGrpSpPr>
          <p:nvPr/>
        </p:nvGrpSpPr>
        <p:grpSpPr bwMode="auto">
          <a:xfrm>
            <a:off x="2590800" y="3200400"/>
            <a:ext cx="5086350" cy="1966913"/>
            <a:chOff x="1680" y="1152"/>
            <a:chExt cx="3204" cy="1239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33" t="27002" r="39153" b="65601"/>
            <a:stretch>
              <a:fillRect/>
            </a:stretch>
          </p:blipFill>
          <p:spPr bwMode="auto">
            <a:xfrm>
              <a:off x="1680" y="1152"/>
              <a:ext cx="2544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Line 7"/>
            <p:cNvSpPr>
              <a:spLocks noChangeShapeType="1"/>
            </p:cNvSpPr>
            <p:nvPr/>
          </p:nvSpPr>
          <p:spPr bwMode="auto">
            <a:xfrm flipV="1">
              <a:off x="3456" y="1944"/>
              <a:ext cx="0" cy="408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47" name="Text Box 8"/>
            <p:cNvSpPr txBox="1">
              <a:spLocks noChangeArrowheads="1"/>
            </p:cNvSpPr>
            <p:nvPr/>
          </p:nvSpPr>
          <p:spPr bwMode="auto">
            <a:xfrm>
              <a:off x="3492" y="2160"/>
              <a:ext cx="13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00"/>
                  </a:solidFill>
                </a:rPr>
                <a:t>Regular Frame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56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Keyframes</a:t>
            </a:r>
          </a:p>
        </p:txBody>
      </p:sp>
      <p:sp>
        <p:nvSpPr>
          <p:cNvPr id="11267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315200" cy="762000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/>
              <a:t>Shows where the key (most important) actions occur. </a:t>
            </a:r>
          </a:p>
        </p:txBody>
      </p:sp>
      <p:grpSp>
        <p:nvGrpSpPr>
          <p:cNvPr id="11268" name="Group 31"/>
          <p:cNvGrpSpPr>
            <a:grpSpLocks/>
          </p:cNvGrpSpPr>
          <p:nvPr/>
        </p:nvGrpSpPr>
        <p:grpSpPr bwMode="auto">
          <a:xfrm>
            <a:off x="2209800" y="2971800"/>
            <a:ext cx="5080000" cy="3170238"/>
            <a:chOff x="1296" y="1728"/>
            <a:chExt cx="3200" cy="1997"/>
          </a:xfrm>
        </p:grpSpPr>
        <p:grpSp>
          <p:nvGrpSpPr>
            <p:cNvPr id="11270" name="Group 22"/>
            <p:cNvGrpSpPr>
              <a:grpSpLocks/>
            </p:cNvGrpSpPr>
            <p:nvPr/>
          </p:nvGrpSpPr>
          <p:grpSpPr bwMode="auto">
            <a:xfrm>
              <a:off x="1296" y="1728"/>
              <a:ext cx="3200" cy="1669"/>
              <a:chOff x="1296" y="1872"/>
              <a:chExt cx="3200" cy="1669"/>
            </a:xfrm>
          </p:grpSpPr>
          <p:pic>
            <p:nvPicPr>
              <p:cNvPr id="11277" name="Picture 19" descr="tweeni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00" t="17735" b="25037"/>
              <a:stretch>
                <a:fillRect/>
              </a:stretch>
            </p:blipFill>
            <p:spPr bwMode="auto">
              <a:xfrm>
                <a:off x="1296" y="2640"/>
                <a:ext cx="2592" cy="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278" name="Group 21"/>
              <p:cNvGrpSpPr>
                <a:grpSpLocks/>
              </p:cNvGrpSpPr>
              <p:nvPr/>
            </p:nvGrpSpPr>
            <p:grpSpPr bwMode="auto">
              <a:xfrm>
                <a:off x="2064" y="1872"/>
                <a:ext cx="2432" cy="1152"/>
                <a:chOff x="2064" y="1872"/>
                <a:chExt cx="2432" cy="1152"/>
              </a:xfrm>
            </p:grpSpPr>
            <p:sp>
              <p:nvSpPr>
                <p:cNvPr id="1127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592" y="1872"/>
                  <a:ext cx="1904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2200" b="1">
                      <a:solidFill>
                        <a:srgbClr val="000000"/>
                      </a:solidFill>
                    </a:rPr>
                    <a:t>Shows where tweening will occur.</a:t>
                  </a:r>
                </a:p>
              </p:txBody>
            </p:sp>
            <p:sp>
              <p:nvSpPr>
                <p:cNvPr id="11280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084" y="2036"/>
                  <a:ext cx="0" cy="988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81" name="Line 11"/>
                <p:cNvSpPr>
                  <a:spLocks noChangeShapeType="1"/>
                </p:cNvSpPr>
                <p:nvPr/>
              </p:nvSpPr>
              <p:spPr bwMode="auto">
                <a:xfrm>
                  <a:off x="2064" y="2016"/>
                  <a:ext cx="465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1271" name="Group 30"/>
            <p:cNvGrpSpPr>
              <a:grpSpLocks/>
            </p:cNvGrpSpPr>
            <p:nvPr/>
          </p:nvGrpSpPr>
          <p:grpSpPr bwMode="auto">
            <a:xfrm>
              <a:off x="1328" y="3024"/>
              <a:ext cx="1792" cy="701"/>
              <a:chOff x="1328" y="3024"/>
              <a:chExt cx="1792" cy="701"/>
            </a:xfrm>
          </p:grpSpPr>
          <p:sp>
            <p:nvSpPr>
              <p:cNvPr id="11272" name="Line 24"/>
              <p:cNvSpPr>
                <a:spLocks noChangeShapeType="1"/>
              </p:cNvSpPr>
              <p:nvPr/>
            </p:nvSpPr>
            <p:spPr bwMode="auto">
              <a:xfrm>
                <a:off x="1344" y="3024"/>
                <a:ext cx="0" cy="606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3" name="Line 25"/>
              <p:cNvSpPr>
                <a:spLocks noChangeShapeType="1"/>
              </p:cNvSpPr>
              <p:nvPr/>
            </p:nvSpPr>
            <p:spPr bwMode="auto">
              <a:xfrm>
                <a:off x="3104" y="3024"/>
                <a:ext cx="0" cy="606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4" name="Line 26"/>
              <p:cNvSpPr>
                <a:spLocks noChangeShapeType="1"/>
              </p:cNvSpPr>
              <p:nvPr/>
            </p:nvSpPr>
            <p:spPr bwMode="auto">
              <a:xfrm>
                <a:off x="1328" y="3630"/>
                <a:ext cx="352" cy="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5" name="Line 27"/>
              <p:cNvSpPr>
                <a:spLocks noChangeShapeType="1"/>
              </p:cNvSpPr>
              <p:nvPr/>
            </p:nvSpPr>
            <p:spPr bwMode="auto">
              <a:xfrm>
                <a:off x="2784" y="3640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6" name="Text Box 29"/>
              <p:cNvSpPr txBox="1">
                <a:spLocks noChangeArrowheads="1"/>
              </p:cNvSpPr>
              <p:nvPr/>
            </p:nvSpPr>
            <p:spPr bwMode="auto">
              <a:xfrm>
                <a:off x="1584" y="3456"/>
                <a:ext cx="1344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200" b="1">
                    <a:solidFill>
                      <a:srgbClr val="000000"/>
                    </a:solidFill>
                  </a:rPr>
                  <a:t>Keyframes</a:t>
                </a:r>
              </a:p>
            </p:txBody>
          </p:sp>
        </p:grpSp>
      </p:grpSp>
      <p:sp>
        <p:nvSpPr>
          <p:cNvPr id="11269" name="Text Box 32"/>
          <p:cNvSpPr txBox="1">
            <a:spLocks noChangeArrowheads="1"/>
          </p:cNvSpPr>
          <p:nvPr/>
        </p:nvSpPr>
        <p:spPr bwMode="auto">
          <a:xfrm>
            <a:off x="1447800" y="6400800"/>
            <a:ext cx="7162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Image used with permission from </a:t>
            </a:r>
            <a:r>
              <a:rPr lang="en-US" altLang="en-US" sz="1000">
                <a:solidFill>
                  <a:srgbClr val="000000"/>
                </a:solidFill>
                <a:hlinkClick r:id="rId4"/>
              </a:rPr>
              <a:t>http://facweb.cs.depaul.edu/sgrais/creating_a_motion_tween.htm</a:t>
            </a:r>
            <a:r>
              <a:rPr lang="en-US" altLang="en-US" sz="10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5591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368</Words>
  <Application>Microsoft Office PowerPoint</Application>
  <PresentationFormat>On-screen Show (4:3)</PresentationFormat>
  <Paragraphs>71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Pixel</vt:lpstr>
      <vt:lpstr>3.02 Computer Animation Software  and Design Guidelines</vt:lpstr>
      <vt:lpstr>Common Terms in Animation Software</vt:lpstr>
      <vt:lpstr>Stage</vt:lpstr>
      <vt:lpstr>Library</vt:lpstr>
      <vt:lpstr>Timeline</vt:lpstr>
      <vt:lpstr>Parts of the Timeline</vt:lpstr>
      <vt:lpstr>Frames</vt:lpstr>
      <vt:lpstr>Regular Frames</vt:lpstr>
      <vt:lpstr>Keyframes</vt:lpstr>
      <vt:lpstr>Playhead</vt:lpstr>
      <vt:lpstr>Scrubbing</vt:lpstr>
      <vt:lpstr>Frames Per Second (FPS)</vt:lpstr>
      <vt:lpstr>PowerPoint Presentation</vt:lpstr>
      <vt:lpstr>Layers</vt:lpstr>
      <vt:lpstr>Motion Guide Layer</vt:lpstr>
    </vt:vector>
  </TitlesOfParts>
  <Company>NCDPI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3.02 Computer Animation Software  and Design Guidelines</dc:title>
  <dc:creator>kmacdonald</dc:creator>
  <cp:lastModifiedBy>kmacdonald</cp:lastModifiedBy>
  <cp:revision>2</cp:revision>
  <dcterms:created xsi:type="dcterms:W3CDTF">2014-01-24T17:02:12Z</dcterms:created>
  <dcterms:modified xsi:type="dcterms:W3CDTF">2014-01-24T17:15:48Z</dcterms:modified>
</cp:coreProperties>
</file>