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57" r:id="rId4"/>
    <p:sldId id="258" r:id="rId5"/>
    <p:sldId id="259" r:id="rId6"/>
    <p:sldId id="268" r:id="rId7"/>
    <p:sldId id="260" r:id="rId8"/>
    <p:sldId id="267" r:id="rId9"/>
    <p:sldId id="276" r:id="rId10"/>
    <p:sldId id="261" r:id="rId11"/>
    <p:sldId id="262" r:id="rId12"/>
    <p:sldId id="263" r:id="rId13"/>
    <p:sldId id="266" r:id="rId14"/>
    <p:sldId id="265" r:id="rId15"/>
    <p:sldId id="275" r:id="rId16"/>
    <p:sldId id="269" r:id="rId17"/>
    <p:sldId id="264" r:id="rId18"/>
    <p:sldId id="270" r:id="rId19"/>
    <p:sldId id="272" r:id="rId20"/>
    <p:sldId id="273" r:id="rId21"/>
    <p:sldId id="271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" initials="K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919C9-A6A1-4271-8174-E7BDE7CB40C6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8F3C1-6F04-4255-80D5-96BB2257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HTML formatting tags are in the optional section of the curriculum. Emphasis is placed on using CSS to style documents.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that the styles cascade.</a:t>
            </a:r>
            <a:r>
              <a:rPr lang="en-US" baseline="0" dirty="0" smtClean="0"/>
              <a:t> All 3 types can be used in a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that this is the style attribute not the style</a:t>
            </a:r>
            <a:r>
              <a:rPr lang="en-US" baseline="0" dirty="0" smtClean="0"/>
              <a:t> tag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2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7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that &lt;link&gt; must be in &lt;head&gt;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0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r>
              <a:rPr lang="en-US" baseline="0" dirty="0" smtClean="0"/>
              <a:t> files are text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09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want to visit http://w3schools.com/html/html_colors.asp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conceptual model</a:t>
            </a:r>
            <a:r>
              <a:rPr lang="en-US" baseline="0" dirty="0" smtClean="0"/>
              <a:t> that relates to layout and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5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 the box model is using margins,</a:t>
            </a:r>
            <a:r>
              <a:rPr lang="en-US" baseline="0" dirty="0" smtClean="0"/>
              <a:t> padding or borders around images.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8F3C1-6F04-4255-80D5-96BB2257AE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E6432C-90AC-4A15-BBAF-C7B2C709192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7356CFC-4A01-4604-A271-DF431B3AE2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/>
              <a:t>4.01 Cascading </a:t>
            </a:r>
            <a:r>
              <a:rPr lang="en-US" sz="4800" dirty="0" smtClean="0"/>
              <a:t>Style Sheets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>
                    <a:lumMod val="95000"/>
                  </a:schemeClr>
                </a:solidFill>
              </a:rPr>
              <a:t>An introduction to 3 types of CSS</a:t>
            </a:r>
            <a:endParaRPr lang="en-US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304800"/>
            <a:ext cx="8229600" cy="1399032"/>
          </a:xfrm>
        </p:spPr>
        <p:txBody>
          <a:bodyPr/>
          <a:lstStyle/>
          <a:p>
            <a:r>
              <a:rPr lang="en-US" dirty="0" smtClean="0"/>
              <a:t>CSS Rule for h1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416208"/>
          </a:xfrm>
        </p:spPr>
        <p:txBody>
          <a:bodyPr/>
          <a:lstStyle/>
          <a:p>
            <a:pPr marL="64008" indent="0">
              <a:buNone/>
            </a:pPr>
            <a:r>
              <a:rPr lang="en-US" dirty="0" smtClean="0"/>
              <a:t>Heading 1 will display in text color blue and a 12 pixel font.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446426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0200"/>
            <a:ext cx="8763000" cy="495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CSS selectors can appear in one 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763000" cy="45720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b="1" dirty="0">
                <a:solidFill>
                  <a:srgbClr val="92D050"/>
                </a:solidFill>
              </a:rPr>
              <a:t>&lt;html</a:t>
            </a:r>
            <a:r>
              <a:rPr lang="en-US" b="1" dirty="0" smtClean="0">
                <a:solidFill>
                  <a:srgbClr val="92D050"/>
                </a:solidFill>
              </a:rPr>
              <a:t>&gt;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head&gt;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style type="text/</a:t>
            </a:r>
            <a:r>
              <a:rPr lang="en-US" b="1" dirty="0" err="1">
                <a:solidFill>
                  <a:srgbClr val="92D050"/>
                </a:solidFill>
              </a:rPr>
              <a:t>css</a:t>
            </a:r>
            <a:r>
              <a:rPr lang="en-US" b="1" dirty="0" smtClean="0">
                <a:solidFill>
                  <a:srgbClr val="92D050"/>
                </a:solidFill>
              </a:rPr>
              <a:t>"&gt;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body </a:t>
            </a:r>
            <a:r>
              <a:rPr lang="en-US" b="1" dirty="0">
                <a:solidFill>
                  <a:srgbClr val="92D050"/>
                </a:solidFill>
              </a:rPr>
              <a:t>{background-color: black; 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p </a:t>
            </a:r>
            <a:r>
              <a:rPr lang="en-US" b="1" dirty="0">
                <a:solidFill>
                  <a:srgbClr val="92D050"/>
                </a:solidFill>
              </a:rPr>
              <a:t>{color: white; }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&lt;/</a:t>
            </a:r>
            <a:r>
              <a:rPr lang="en-US" b="1" dirty="0">
                <a:solidFill>
                  <a:srgbClr val="92D050"/>
                </a:solidFill>
              </a:rPr>
              <a:t>style&gt; &lt;/head&gt;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body&gt;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p&gt;White text on a black background!&lt;/p&gt;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&lt;/</a:t>
            </a:r>
            <a:r>
              <a:rPr lang="en-US" b="1" dirty="0">
                <a:solidFill>
                  <a:srgbClr val="92D050"/>
                </a:solidFill>
              </a:rPr>
              <a:t>body&gt; 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870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43000"/>
            <a:ext cx="8763000" cy="556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755"/>
            <a:ext cx="8991600" cy="1399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CSS selectors can appear in multiple lines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en-US" b="1" dirty="0">
                <a:solidFill>
                  <a:srgbClr val="92D050"/>
                </a:solidFill>
              </a:rPr>
              <a:t>&lt;html</a:t>
            </a:r>
            <a:r>
              <a:rPr lang="en-US" b="1" dirty="0" smtClean="0">
                <a:solidFill>
                  <a:srgbClr val="92D050"/>
                </a:solidFill>
              </a:rPr>
              <a:t>&gt;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head&gt;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style type="text/</a:t>
            </a:r>
            <a:r>
              <a:rPr lang="en-US" b="1" dirty="0" err="1">
                <a:solidFill>
                  <a:srgbClr val="92D050"/>
                </a:solidFill>
              </a:rPr>
              <a:t>css</a:t>
            </a:r>
            <a:r>
              <a:rPr lang="en-US" b="1" dirty="0" smtClean="0">
                <a:solidFill>
                  <a:srgbClr val="92D050"/>
                </a:solidFill>
              </a:rPr>
              <a:t>"&gt;</a:t>
            </a:r>
          </a:p>
          <a:p>
            <a:pPr marL="64008" indent="0">
              <a:buNone/>
            </a:pPr>
            <a:r>
              <a:rPr lang="en-US" b="1" dirty="0">
                <a:solidFill>
                  <a:srgbClr val="92D050"/>
                </a:solidFill>
              </a:rPr>
              <a:t>b</a:t>
            </a:r>
            <a:r>
              <a:rPr lang="en-US" b="1" dirty="0" smtClean="0">
                <a:solidFill>
                  <a:srgbClr val="92D050"/>
                </a:solidFill>
              </a:rPr>
              <a:t>ody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 {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background-color</a:t>
            </a:r>
            <a:r>
              <a:rPr lang="en-US" b="1" dirty="0">
                <a:solidFill>
                  <a:srgbClr val="92D050"/>
                </a:solidFill>
              </a:rPr>
              <a:t>: black;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}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P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{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color</a:t>
            </a:r>
            <a:r>
              <a:rPr lang="en-US" b="1" dirty="0">
                <a:solidFill>
                  <a:srgbClr val="92D050"/>
                </a:solidFill>
              </a:rPr>
              <a:t>: white</a:t>
            </a:r>
            <a:r>
              <a:rPr lang="en-US" b="1" dirty="0" smtClean="0">
                <a:solidFill>
                  <a:srgbClr val="92D050"/>
                </a:solidFill>
              </a:rPr>
              <a:t>;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</a:rPr>
              <a:t>}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&lt;/</a:t>
            </a:r>
            <a:r>
              <a:rPr lang="en-US" b="1" dirty="0">
                <a:solidFill>
                  <a:srgbClr val="92D050"/>
                </a:solidFill>
              </a:rPr>
              <a:t>style&gt; &lt;/head&gt;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body&gt;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</a:t>
            </a:r>
            <a:r>
              <a:rPr lang="en-US" b="1" dirty="0">
                <a:solidFill>
                  <a:srgbClr val="92D050"/>
                </a:solidFill>
              </a:rPr>
              <a:t>p&gt;White text on a black background!&lt;/p&gt; 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&lt;/</a:t>
            </a:r>
            <a:r>
              <a:rPr lang="en-US" b="1" dirty="0">
                <a:solidFill>
                  <a:srgbClr val="92D050"/>
                </a:solidFill>
              </a:rPr>
              <a:t>body&gt; 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341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0200"/>
            <a:ext cx="8763000" cy="1905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CSS uses link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2808"/>
            <a:ext cx="8915400" cy="215579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400" b="1" dirty="0">
                <a:solidFill>
                  <a:srgbClr val="92D050"/>
                </a:solidFill>
              </a:rPr>
              <a:t>&lt;head&gt;</a:t>
            </a:r>
            <a:br>
              <a:rPr lang="en-US" sz="2400" b="1" dirty="0">
                <a:solidFill>
                  <a:srgbClr val="92D050"/>
                </a:solidFill>
              </a:rPr>
            </a:br>
            <a:r>
              <a:rPr lang="en-US" sz="2400" b="1" dirty="0">
                <a:solidFill>
                  <a:srgbClr val="92D050"/>
                </a:solidFill>
              </a:rPr>
              <a:t>&lt;link </a:t>
            </a:r>
            <a:r>
              <a:rPr lang="en-US" sz="2400" b="1" dirty="0" err="1">
                <a:solidFill>
                  <a:srgbClr val="92D050"/>
                </a:solidFill>
              </a:rPr>
              <a:t>rel</a:t>
            </a:r>
            <a:r>
              <a:rPr lang="en-US" sz="2400" b="1" dirty="0">
                <a:solidFill>
                  <a:srgbClr val="92D050"/>
                </a:solidFill>
              </a:rPr>
              <a:t>="</a:t>
            </a:r>
            <a:r>
              <a:rPr lang="en-US" sz="2400" b="1" dirty="0" err="1">
                <a:solidFill>
                  <a:srgbClr val="92D050"/>
                </a:solidFill>
              </a:rPr>
              <a:t>stylesheet</a:t>
            </a:r>
            <a:r>
              <a:rPr lang="en-US" sz="2400" b="1" dirty="0">
                <a:solidFill>
                  <a:srgbClr val="92D050"/>
                </a:solidFill>
              </a:rPr>
              <a:t>" type="text/</a:t>
            </a:r>
            <a:r>
              <a:rPr lang="en-US" sz="2400" b="1" dirty="0" err="1">
                <a:solidFill>
                  <a:srgbClr val="92D050"/>
                </a:solidFill>
              </a:rPr>
              <a:t>css</a:t>
            </a:r>
            <a:r>
              <a:rPr lang="en-US" sz="2400" b="1" dirty="0">
                <a:solidFill>
                  <a:srgbClr val="92D050"/>
                </a:solidFill>
              </a:rPr>
              <a:t>" </a:t>
            </a:r>
            <a:r>
              <a:rPr lang="en-US" sz="2400" b="1" dirty="0" err="1">
                <a:solidFill>
                  <a:srgbClr val="92D050"/>
                </a:solidFill>
              </a:rPr>
              <a:t>href</a:t>
            </a:r>
            <a:r>
              <a:rPr lang="en-US" sz="2400" b="1" dirty="0">
                <a:solidFill>
                  <a:srgbClr val="92D050"/>
                </a:solidFill>
              </a:rPr>
              <a:t>="mystyle.css"&gt;</a:t>
            </a:r>
            <a:br>
              <a:rPr lang="en-US" sz="2400" b="1" dirty="0">
                <a:solidFill>
                  <a:srgbClr val="92D050"/>
                </a:solidFill>
              </a:rPr>
            </a:br>
            <a:r>
              <a:rPr lang="en-US" sz="2400" b="1" dirty="0">
                <a:solidFill>
                  <a:srgbClr val="92D050"/>
                </a:solidFill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36158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" y="304800"/>
            <a:ext cx="8229600" cy="1399032"/>
          </a:xfrm>
        </p:spPr>
        <p:txBody>
          <a:bodyPr/>
          <a:lstStyle/>
          <a:p>
            <a:r>
              <a:rPr lang="en-US" dirty="0" smtClean="0"/>
              <a:t>When to use External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CSS is ideal when the styles should be applied to </a:t>
            </a:r>
            <a:r>
              <a:rPr lang="en-US" dirty="0" smtClean="0">
                <a:solidFill>
                  <a:srgbClr val="92D050"/>
                </a:solidFill>
              </a:rPr>
              <a:t>many</a:t>
            </a:r>
            <a:r>
              <a:rPr lang="en-US" dirty="0" smtClean="0"/>
              <a:t> pages.</a:t>
            </a:r>
          </a:p>
          <a:p>
            <a:r>
              <a:rPr lang="en-US" dirty="0" smtClean="0"/>
              <a:t>The styles in one file can be changed and the look of the entire web site will be updated.</a:t>
            </a:r>
          </a:p>
          <a:p>
            <a:r>
              <a:rPr lang="en-US" dirty="0" smtClean="0"/>
              <a:t>External styles can be written in a text editor.</a:t>
            </a:r>
          </a:p>
          <a:p>
            <a:r>
              <a:rPr lang="en-US" dirty="0" smtClean="0"/>
              <a:t>The file is then saved with .</a:t>
            </a:r>
            <a:r>
              <a:rPr lang="en-US" dirty="0" err="1" smtClean="0">
                <a:solidFill>
                  <a:srgbClr val="92D050"/>
                </a:solidFill>
              </a:rPr>
              <a:t>css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extension.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305800" cy="37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08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304800"/>
            <a:ext cx="8229600" cy="1399032"/>
          </a:xfrm>
        </p:spPr>
        <p:txBody>
          <a:bodyPr/>
          <a:lstStyle/>
          <a:p>
            <a:r>
              <a:rPr lang="en-US" dirty="0" smtClean="0"/>
              <a:t>Multiple Style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styles will cascade into one</a:t>
            </a:r>
          </a:p>
          <a:p>
            <a:r>
              <a:rPr lang="en-US" dirty="0" smtClean="0"/>
              <a:t>Inline styles have highest priority, then Internal styles, then External styles and then the Web browser default.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CSS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are used to explain your code, and may help you when you edit the source code at a later date. Comments are ignored by browsers.</a:t>
            </a:r>
          </a:p>
          <a:p>
            <a:r>
              <a:rPr lang="en-US" dirty="0"/>
              <a:t>A CSS comment begins with "/*", and ends with </a:t>
            </a:r>
            <a:r>
              <a:rPr lang="en-US" dirty="0" smtClean="0"/>
              <a:t>"*/“.</a:t>
            </a:r>
          </a:p>
          <a:p>
            <a:r>
              <a:rPr lang="en-US" dirty="0" smtClean="0"/>
              <a:t>CSS comments are different from HTML comments. They are two different languages.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304800"/>
            <a:ext cx="8229600" cy="1399032"/>
          </a:xfrm>
        </p:spPr>
        <p:txBody>
          <a:bodyPr/>
          <a:lstStyle/>
          <a:p>
            <a:r>
              <a:rPr lang="en-US" dirty="0" smtClean="0"/>
              <a:t>CSS and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CSS color is most often specified as either a HEX value (#ff0000), an RGB value (</a:t>
            </a:r>
            <a:r>
              <a:rPr lang="en-US" dirty="0" err="1" smtClean="0"/>
              <a:t>rgb</a:t>
            </a:r>
            <a:r>
              <a:rPr lang="en-US" dirty="0" smtClean="0"/>
              <a:t>(255,0,0) or a color name (red).</a:t>
            </a:r>
          </a:p>
          <a:p>
            <a:r>
              <a:rPr lang="en-US" dirty="0" smtClean="0"/>
              <a:t>Refer to a color chart for a complete list of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CSS color controls text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774792"/>
          </a:xfrm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5725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33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382000" cy="4572000"/>
          </a:xfrm>
        </p:spPr>
        <p:txBody>
          <a:bodyPr/>
          <a:lstStyle/>
          <a:p>
            <a:r>
              <a:rPr lang="en-US" dirty="0" smtClean="0"/>
              <a:t>This presentation introduces the following:</a:t>
            </a:r>
          </a:p>
          <a:p>
            <a:pPr lvl="1"/>
            <a:r>
              <a:rPr lang="en-US" dirty="0" smtClean="0"/>
              <a:t>3 types of CSS</a:t>
            </a:r>
          </a:p>
          <a:p>
            <a:pPr lvl="1"/>
            <a:r>
              <a:rPr lang="en-US" dirty="0" smtClean="0"/>
              <a:t>CSS syntax</a:t>
            </a:r>
          </a:p>
          <a:p>
            <a:pPr lvl="1"/>
            <a:r>
              <a:rPr lang="en-US" dirty="0" smtClean="0"/>
              <a:t>CSS comments</a:t>
            </a:r>
          </a:p>
          <a:p>
            <a:pPr lvl="1"/>
            <a:r>
              <a:rPr lang="en-US" dirty="0" smtClean="0"/>
              <a:t>CSS and color</a:t>
            </a:r>
          </a:p>
          <a:p>
            <a:pPr lvl="1"/>
            <a:r>
              <a:rPr lang="en-US" dirty="0" smtClean="0"/>
              <a:t>The box model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15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CSS background-color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317592"/>
          </a:xfrm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04879" cy="50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761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CSS Box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121435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921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Box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HTML elements can be considered as boxes. In CSS, the term "box model" is used when talking about design and layout.</a:t>
            </a:r>
          </a:p>
          <a:p>
            <a:r>
              <a:rPr lang="en-US" dirty="0"/>
              <a:t>The CSS box model is essentially a box that wraps around HTML elements, and it consists of: margins, borders, padding, and the actual content.</a:t>
            </a:r>
          </a:p>
          <a:p>
            <a:r>
              <a:rPr lang="en-US" dirty="0"/>
              <a:t>The box model allows us to place a border around elements and space elements in relation to other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28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760502" cy="139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Box Model helps us understand the size of elements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66187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102" y="4741654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Important:</a:t>
            </a:r>
            <a:r>
              <a:rPr lang="en-US" sz="2400" dirty="0"/>
              <a:t> When you set the width and height properties of an element with CSS, you just set the width and height of the </a:t>
            </a:r>
            <a:r>
              <a:rPr lang="en-US" sz="2400" b="1" dirty="0"/>
              <a:t>content area</a:t>
            </a:r>
            <a:r>
              <a:rPr lang="en-US" sz="2400" dirty="0"/>
              <a:t>. To calculate the full size of an element, you must also add the padding, borders and margins.</a:t>
            </a:r>
          </a:p>
        </p:txBody>
      </p:sp>
    </p:spTree>
    <p:extLst>
      <p:ext uri="{BB962C8B-B14F-4D97-AF65-F5344CB8AC3E}">
        <p14:creationId xmlns:p14="http://schemas.microsoft.com/office/powerpoint/2010/main" val="4055102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Model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87" y="2234096"/>
            <a:ext cx="3764440" cy="2612992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n-US" sz="2400" dirty="0" err="1"/>
              <a:t>i</a:t>
            </a:r>
            <a:r>
              <a:rPr lang="en-US" sz="2400" dirty="0" err="1" smtClean="0"/>
              <a:t>mg</a:t>
            </a:r>
            <a:endParaRPr lang="en-US" sz="2400" dirty="0" smtClean="0"/>
          </a:p>
          <a:p>
            <a:pPr marL="64008" indent="0">
              <a:buNone/>
            </a:pPr>
            <a:r>
              <a:rPr lang="en-US" sz="2400" dirty="0"/>
              <a:t>{</a:t>
            </a:r>
            <a:endParaRPr lang="en-US" sz="2400" dirty="0" smtClean="0"/>
          </a:p>
          <a:p>
            <a:pPr marL="64008" indent="0">
              <a:buNone/>
            </a:pPr>
            <a:r>
              <a:rPr lang="en-US" sz="2400" dirty="0" smtClean="0"/>
              <a:t>width:250px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padding:10px;</a:t>
            </a:r>
            <a:br>
              <a:rPr lang="en-US" sz="2400" dirty="0"/>
            </a:br>
            <a:r>
              <a:rPr lang="en-US" sz="2400" dirty="0"/>
              <a:t>border:5px solid gray;</a:t>
            </a:r>
            <a:br>
              <a:rPr lang="en-US" sz="2400" dirty="0"/>
            </a:br>
            <a:r>
              <a:rPr lang="en-US" sz="2400" dirty="0"/>
              <a:t>margin:10px</a:t>
            </a:r>
            <a:r>
              <a:rPr lang="en-US" sz="2400" dirty="0" smtClean="0"/>
              <a:t>;</a:t>
            </a:r>
          </a:p>
          <a:p>
            <a:pPr marL="64008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46108" y="3912242"/>
            <a:ext cx="43188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250px </a:t>
            </a:r>
            <a:r>
              <a:rPr lang="en-US" sz="2400" dirty="0"/>
              <a:t>(width)</a:t>
            </a:r>
            <a:br>
              <a:rPr lang="en-US" sz="2400" dirty="0"/>
            </a:br>
            <a:r>
              <a:rPr lang="en-US" sz="2400" dirty="0"/>
              <a:t>+ 20px (left + right padding)</a:t>
            </a:r>
            <a:br>
              <a:rPr lang="en-US" sz="2400" dirty="0"/>
            </a:br>
            <a:r>
              <a:rPr lang="en-US" sz="2400" dirty="0"/>
              <a:t>+ 10px (left + right border)</a:t>
            </a:r>
            <a:br>
              <a:rPr lang="en-US" sz="2400" dirty="0"/>
            </a:br>
            <a:r>
              <a:rPr lang="en-US" sz="2400" dirty="0"/>
              <a:t>+ 20px (left + right margin)</a:t>
            </a:r>
            <a:br>
              <a:rPr lang="en-US" sz="2400" dirty="0"/>
            </a:br>
            <a:r>
              <a:rPr lang="en-US" sz="2400" dirty="0"/>
              <a:t>= 300px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466" y="175259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CSS Coding for an </a:t>
            </a:r>
            <a:r>
              <a:rPr lang="en-US" sz="2400" b="1" dirty="0" err="1" smtClean="0">
                <a:solidFill>
                  <a:srgbClr val="92D050"/>
                </a:solidFill>
              </a:rPr>
              <a:t>img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5775" y="3081245"/>
            <a:ext cx="4956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92D050"/>
                </a:solidFill>
              </a:rPr>
              <a:t>Here is the math for this element</a:t>
            </a:r>
            <a:br>
              <a:rPr lang="en-US" sz="2400" b="1" dirty="0">
                <a:solidFill>
                  <a:srgbClr val="92D050"/>
                </a:solidFill>
              </a:rPr>
            </a:b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40485" y="3048000"/>
            <a:ext cx="902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0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636" y="228600"/>
            <a:ext cx="7239000" cy="1399032"/>
          </a:xfrm>
        </p:spPr>
        <p:txBody>
          <a:bodyPr/>
          <a:lstStyle/>
          <a:p>
            <a:r>
              <a:rPr lang="en-US" dirty="0" smtClean="0"/>
              <a:t>Why we need CSS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Styles were added to HTML 4.0 because HTML has very few formatting tags.</a:t>
            </a:r>
          </a:p>
          <a:p>
            <a:r>
              <a:rPr lang="en-US" dirty="0" smtClean="0"/>
              <a:t>Styles define how to display HTML elements</a:t>
            </a:r>
          </a:p>
          <a:p>
            <a:r>
              <a:rPr lang="en-US" dirty="0" smtClean="0"/>
              <a:t>There are 3 types of CSS:  Inline, Internal and External.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3 Types of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Inline Styles use the style attribute </a:t>
            </a:r>
            <a:r>
              <a:rPr lang="en-US" dirty="0" smtClean="0">
                <a:solidFill>
                  <a:srgbClr val="92D050"/>
                </a:solidFill>
              </a:rPr>
              <a:t>within</a:t>
            </a:r>
            <a:r>
              <a:rPr lang="en-US" dirty="0" smtClean="0"/>
              <a:t> an HTML tag. Inline styles only apply to that single instance of an HTML element.</a:t>
            </a:r>
          </a:p>
          <a:p>
            <a:r>
              <a:rPr lang="en-US" dirty="0" smtClean="0"/>
              <a:t>Internal Styles are contained in the </a:t>
            </a:r>
            <a:r>
              <a:rPr lang="en-US" dirty="0" smtClean="0">
                <a:solidFill>
                  <a:srgbClr val="92D050"/>
                </a:solidFill>
              </a:rPr>
              <a:t>head</a:t>
            </a:r>
            <a:r>
              <a:rPr lang="en-US" dirty="0" smtClean="0"/>
              <a:t> section and style a single web page.</a:t>
            </a:r>
          </a:p>
          <a:p>
            <a:r>
              <a:rPr lang="en-US" dirty="0" smtClean="0"/>
              <a:t>External Styles are saved in an external </a:t>
            </a:r>
            <a:r>
              <a:rPr lang="en-US" dirty="0" smtClean="0">
                <a:solidFill>
                  <a:srgbClr val="92D050"/>
                </a:solidFill>
              </a:rPr>
              <a:t>.</a:t>
            </a:r>
            <a:r>
              <a:rPr lang="en-US" dirty="0" err="1" smtClean="0">
                <a:solidFill>
                  <a:srgbClr val="92D050"/>
                </a:solidFill>
              </a:rPr>
              <a:t>css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file.  A single external style sheet can style an entire web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304800"/>
            <a:ext cx="8229600" cy="1399032"/>
          </a:xfrm>
        </p:spPr>
        <p:txBody>
          <a:bodyPr/>
          <a:lstStyle/>
          <a:p>
            <a:r>
              <a:rPr lang="en-US" dirty="0" smtClean="0"/>
              <a:t>Inline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36" y="3200400"/>
            <a:ext cx="8229600" cy="2263808"/>
          </a:xfrm>
        </p:spPr>
        <p:txBody>
          <a:bodyPr/>
          <a:lstStyle/>
          <a:p>
            <a:pPr marL="64008" indent="0">
              <a:buNone/>
            </a:pPr>
            <a:r>
              <a:rPr lang="en-US" b="1" dirty="0" smtClean="0"/>
              <a:t>Example: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&lt;body style="background-color: black;"&gt;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936" y="19050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syntax for an inline style:</a:t>
            </a:r>
          </a:p>
          <a:p>
            <a:r>
              <a:rPr lang="en-US" sz="3200" dirty="0" smtClean="0"/>
              <a:t>&lt;element-name style="property: value;"&gt;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2881" y="5380021"/>
            <a:ext cx="8218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Multiple CSS </a:t>
            </a:r>
            <a:r>
              <a:rPr lang="en-US" sz="2400" dirty="0" err="1" smtClean="0"/>
              <a:t>property:value</a:t>
            </a:r>
            <a:r>
              <a:rPr lang="en-US" sz="2400" dirty="0" smtClean="0"/>
              <a:t> pairs can be entered in the same style attribute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5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Use Inline Styles Sparingly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Inline styles use the style attribute in the relevant tag.</a:t>
            </a:r>
          </a:p>
          <a:p>
            <a:r>
              <a:rPr lang="en-US" dirty="0" smtClean="0"/>
              <a:t>Each instance must be styled.</a:t>
            </a:r>
          </a:p>
          <a:p>
            <a:r>
              <a:rPr lang="en-US" dirty="0" smtClean="0"/>
              <a:t>Internal and External styles save time and are easier to update.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399032"/>
          </a:xfrm>
        </p:spPr>
        <p:txBody>
          <a:bodyPr/>
          <a:lstStyle/>
          <a:p>
            <a:r>
              <a:rPr lang="en-US" dirty="0" smtClean="0"/>
              <a:t>Internal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CSS styles a </a:t>
            </a:r>
            <a:r>
              <a:rPr lang="en-US" dirty="0" smtClean="0">
                <a:solidFill>
                  <a:srgbClr val="92D050"/>
                </a:solidFill>
              </a:rPr>
              <a:t>single</a:t>
            </a:r>
            <a:r>
              <a:rPr lang="en-US" dirty="0" smtClean="0"/>
              <a:t> web page according to the rules entered in the &lt;head&gt; section of the document.</a:t>
            </a:r>
          </a:p>
          <a:p>
            <a:r>
              <a:rPr lang="en-US" dirty="0" smtClean="0"/>
              <a:t>The &lt;style&gt; tag is required.</a:t>
            </a:r>
          </a:p>
          <a:p>
            <a:r>
              <a:rPr lang="en-US" dirty="0" smtClean="0"/>
              <a:t>CSS rules have two parts:  a </a:t>
            </a:r>
            <a:r>
              <a:rPr lang="en-US" dirty="0" smtClean="0">
                <a:solidFill>
                  <a:srgbClr val="92D050"/>
                </a:solidFill>
              </a:rPr>
              <a:t>selector</a:t>
            </a:r>
            <a:r>
              <a:rPr lang="en-US" dirty="0" smtClean="0"/>
              <a:t> and one or more </a:t>
            </a:r>
            <a:r>
              <a:rPr lang="en-US" dirty="0" smtClean="0">
                <a:solidFill>
                  <a:srgbClr val="92D050"/>
                </a:solidFill>
              </a:rPr>
              <a:t>declarations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selector is the HTML element to be styled.</a:t>
            </a:r>
          </a:p>
          <a:p>
            <a:r>
              <a:rPr lang="en-US" dirty="0" smtClean="0"/>
              <a:t>The declaration specifies the property and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626" y="4191000"/>
            <a:ext cx="8763000" cy="246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304800"/>
            <a:ext cx="8229600" cy="1399032"/>
          </a:xfrm>
        </p:spPr>
        <p:txBody>
          <a:bodyPr/>
          <a:lstStyle/>
          <a:p>
            <a:r>
              <a:rPr lang="en-US" dirty="0" smtClean="0"/>
              <a:t>When to use Internal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Internal CSS when a single document has a unique style.</a:t>
            </a:r>
          </a:p>
          <a:p>
            <a:r>
              <a:rPr lang="en-US" dirty="0" smtClean="0"/>
              <a:t>The &lt;style&gt; tag must be in the &lt;head&gt; section of the HTML page.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343400"/>
            <a:ext cx="7239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&lt;head&gt; 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&lt;style&gt;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body {background-color: black; }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p {color: white; } 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&lt;/style&gt;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&lt;/head&gt; 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8839200" cy="24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76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204</TotalTime>
  <Words>909</Words>
  <Application>Microsoft Office PowerPoint</Application>
  <PresentationFormat>On-screen Show (4:3)</PresentationFormat>
  <Paragraphs>124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Verdana</vt:lpstr>
      <vt:lpstr>Wingdings 2</vt:lpstr>
      <vt:lpstr>Verve</vt:lpstr>
      <vt:lpstr>4.01 Cascading Style Sheets</vt:lpstr>
      <vt:lpstr>Introduction</vt:lpstr>
      <vt:lpstr>Why we need CSS</vt:lpstr>
      <vt:lpstr>3 Types of CSS</vt:lpstr>
      <vt:lpstr>Inline Styles</vt:lpstr>
      <vt:lpstr>Use Inline Styles Sparingly</vt:lpstr>
      <vt:lpstr>Internal Styles</vt:lpstr>
      <vt:lpstr>When to use Internal CSS</vt:lpstr>
      <vt:lpstr>Internal CSS</vt:lpstr>
      <vt:lpstr>CSS Rule for h1</vt:lpstr>
      <vt:lpstr>CSS selectors can appear in one line</vt:lpstr>
      <vt:lpstr>CSS selectors can appear in multiple lines</vt:lpstr>
      <vt:lpstr>External CSS uses link tag</vt:lpstr>
      <vt:lpstr>When to use External CSS</vt:lpstr>
      <vt:lpstr>External CSS</vt:lpstr>
      <vt:lpstr>Multiple Style Sheets</vt:lpstr>
      <vt:lpstr>CSS Comments</vt:lpstr>
      <vt:lpstr>CSS and Colors</vt:lpstr>
      <vt:lpstr>CSS color controls text color</vt:lpstr>
      <vt:lpstr>CSS background-color</vt:lpstr>
      <vt:lpstr>The CSS Box Model</vt:lpstr>
      <vt:lpstr>What is the Box Model?</vt:lpstr>
      <vt:lpstr>The Box Model helps us understand the size of elements</vt:lpstr>
      <vt:lpstr>Box Model applied</vt:lpstr>
    </vt:vector>
  </TitlesOfParts>
  <Company>Dare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 Sheets</dc:title>
  <dc:creator>stevensna</dc:creator>
  <cp:lastModifiedBy>Oviedo, Pamela R.</cp:lastModifiedBy>
  <cp:revision>22</cp:revision>
  <dcterms:created xsi:type="dcterms:W3CDTF">2014-01-18T23:58:24Z</dcterms:created>
  <dcterms:modified xsi:type="dcterms:W3CDTF">2017-12-14T00:14:48Z</dcterms:modified>
</cp:coreProperties>
</file>