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1" r:id="rId4"/>
    <p:sldId id="269" r:id="rId5"/>
    <p:sldId id="274" r:id="rId6"/>
    <p:sldId id="262" r:id="rId7"/>
    <p:sldId id="268" r:id="rId8"/>
    <p:sldId id="270" r:id="rId9"/>
    <p:sldId id="278" r:id="rId10"/>
    <p:sldId id="259" r:id="rId11"/>
    <p:sldId id="271" r:id="rId12"/>
    <p:sldId id="273" r:id="rId13"/>
    <p:sldId id="272" r:id="rId14"/>
    <p:sldId id="263" r:id="rId15"/>
    <p:sldId id="264" r:id="rId16"/>
    <p:sldId id="265" r:id="rId17"/>
    <p:sldId id="267" r:id="rId18"/>
    <p:sldId id="266" r:id="rId19"/>
    <p:sldId id="277" r:id="rId20"/>
    <p:sldId id="257" r:id="rId21"/>
    <p:sldId id="275" r:id="rId22"/>
    <p:sldId id="279" r:id="rId23"/>
    <p:sldId id="27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ryn" initials="KF"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2-22T23:13:21.919" idx="1">
    <p:pos x="10" y="10"/>
    <p:text>On slides that have graphics such as this, an explanation in the slide notes section might be helpful to new teachers.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02-22T23:14:15.439" idx="2">
    <p:pos x="10" y="10"/>
    <p:text>Add explanation of the graphic in slide notes pane.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72A080-F239-4ED8-92A6-F6C5E8971E67}"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CF2A-911F-4833-98C7-DB6A0B43001F}"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72A080-F239-4ED8-92A6-F6C5E8971E67}"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CF2A-911F-4833-98C7-DB6A0B43001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72A080-F239-4ED8-92A6-F6C5E8971E67}"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CF2A-911F-4833-98C7-DB6A0B43001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72A080-F239-4ED8-92A6-F6C5E8971E67}"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CF2A-911F-4833-98C7-DB6A0B43001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72A080-F239-4ED8-92A6-F6C5E8971E67}"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CF2A-911F-4833-98C7-DB6A0B43001F}"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72A080-F239-4ED8-92A6-F6C5E8971E67}"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9CF2A-911F-4833-98C7-DB6A0B43001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72A080-F239-4ED8-92A6-F6C5E8971E67}" type="datetimeFigureOut">
              <a:rPr lang="en-US" smtClean="0"/>
              <a:t>5/14/2018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E9CF2A-911F-4833-98C7-DB6A0B43001F}"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72A080-F239-4ED8-92A6-F6C5E8971E67}" type="datetimeFigureOut">
              <a:rPr lang="en-US" smtClean="0"/>
              <a:t>5/14/2018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E9CF2A-911F-4833-98C7-DB6A0B43001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72A080-F239-4ED8-92A6-F6C5E8971E67}" type="datetimeFigureOut">
              <a:rPr lang="en-US" smtClean="0"/>
              <a:t>5/14/2018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E9CF2A-911F-4833-98C7-DB6A0B43001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72A080-F239-4ED8-92A6-F6C5E8971E67}"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9CF2A-911F-4833-98C7-DB6A0B43001F}"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72A080-F239-4ED8-92A6-F6C5E8971E67}"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9CF2A-911F-4833-98C7-DB6A0B43001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6472A080-F239-4ED8-92A6-F6C5E8971E67}" type="datetimeFigureOut">
              <a:rPr lang="en-US" smtClean="0"/>
              <a:t>5/14/2018</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9FE9CF2A-911F-4833-98C7-DB6A0B43001F}"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browsershots.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Mobile_device" TargetMode="External"/><Relationship Id="rId2" Type="http://schemas.openxmlformats.org/officeDocument/2006/relationships/hyperlink" Target="http://en.wikipedia.org/wiki/Web_browser" TargetMode="External"/><Relationship Id="rId1" Type="http://schemas.openxmlformats.org/officeDocument/2006/relationships/slideLayout" Target="../slideLayouts/slideLayout2.xml"/><Relationship Id="rId5" Type="http://schemas.openxmlformats.org/officeDocument/2006/relationships/hyperlink" Target="http://en.wikipedia.org/wiki/Personal_digital_assistant" TargetMode="External"/><Relationship Id="rId4" Type="http://schemas.openxmlformats.org/officeDocument/2006/relationships/hyperlink" Target="http://en.wikipedia.org/wiki/Mobile_phon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86200"/>
            <a:ext cx="7543800" cy="1524000"/>
          </a:xfrm>
        </p:spPr>
        <p:txBody>
          <a:bodyPr/>
          <a:lstStyle/>
          <a:p>
            <a:r>
              <a:rPr lang="en-US" dirty="0" smtClean="0"/>
              <a:t>Web Browsers</a:t>
            </a:r>
            <a:endParaRPr lang="en-US" dirty="0"/>
          </a:p>
        </p:txBody>
      </p:sp>
      <p:sp>
        <p:nvSpPr>
          <p:cNvPr id="3" name="Subtitle 2"/>
          <p:cNvSpPr>
            <a:spLocks noGrp="1"/>
          </p:cNvSpPr>
          <p:nvPr>
            <p:ph type="subTitle" idx="1"/>
          </p:nvPr>
        </p:nvSpPr>
        <p:spPr>
          <a:xfrm>
            <a:off x="762000" y="5486400"/>
            <a:ext cx="6858000" cy="533400"/>
          </a:xfrm>
        </p:spPr>
        <p:txBody>
          <a:bodyPr/>
          <a:lstStyle/>
          <a:p>
            <a:r>
              <a:rPr lang="en-US" dirty="0" smtClean="0"/>
              <a:t>And Mobile Web Browsers</a:t>
            </a:r>
            <a:endParaRPr lang="en-US" dirty="0"/>
          </a:p>
        </p:txBody>
      </p:sp>
    </p:spTree>
    <p:extLst>
      <p:ext uri="{BB962C8B-B14F-4D97-AF65-F5344CB8AC3E}">
        <p14:creationId xmlns:p14="http://schemas.microsoft.com/office/powerpoint/2010/main" val="535423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7962517" cy="4761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0" y="4572000"/>
            <a:ext cx="8763000" cy="1600200"/>
          </a:xfrm>
        </p:spPr>
        <p:txBody>
          <a:bodyPr>
            <a:normAutofit fontScale="90000"/>
          </a:bodyPr>
          <a:lstStyle/>
          <a:p>
            <a:r>
              <a:rPr lang="en-US" dirty="0" smtClean="0"/>
              <a:t>Why Web page rendering matters</a:t>
            </a:r>
            <a:endParaRPr lang="en-US" dirty="0"/>
          </a:p>
        </p:txBody>
      </p:sp>
    </p:spTree>
    <p:extLst>
      <p:ext uri="{BB962C8B-B14F-4D97-AF65-F5344CB8AC3E}">
        <p14:creationId xmlns:p14="http://schemas.microsoft.com/office/powerpoint/2010/main" val="2757814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8077200" cy="1600200"/>
          </a:xfrm>
        </p:spPr>
        <p:txBody>
          <a:bodyPr>
            <a:normAutofit fontScale="90000"/>
          </a:bodyPr>
          <a:lstStyle/>
          <a:p>
            <a:r>
              <a:rPr lang="en-US" dirty="0" smtClean="0"/>
              <a:t>Why don’t Web pages look the same on all Browsers?</a:t>
            </a:r>
            <a:endParaRPr lang="en-US" dirty="0"/>
          </a:p>
        </p:txBody>
      </p:sp>
      <p:sp>
        <p:nvSpPr>
          <p:cNvPr id="3" name="Content Placeholder 2"/>
          <p:cNvSpPr>
            <a:spLocks noGrp="1"/>
          </p:cNvSpPr>
          <p:nvPr>
            <p:ph idx="1"/>
          </p:nvPr>
        </p:nvSpPr>
        <p:spPr>
          <a:xfrm>
            <a:off x="990600" y="685800"/>
            <a:ext cx="7543800" cy="3886200"/>
          </a:xfrm>
        </p:spPr>
        <p:txBody>
          <a:bodyPr/>
          <a:lstStyle/>
          <a:p>
            <a:r>
              <a:rPr lang="en-US" sz="2800" dirty="0"/>
              <a:t>The screen </a:t>
            </a:r>
            <a:r>
              <a:rPr lang="en-US" sz="2800" dirty="0" smtClean="0"/>
              <a:t>resolution of </a:t>
            </a:r>
            <a:r>
              <a:rPr lang="en-US" sz="2800" dirty="0"/>
              <a:t>the monitor </a:t>
            </a:r>
            <a:r>
              <a:rPr lang="en-US" sz="2800" dirty="0" smtClean="0"/>
              <a:t>or screen</a:t>
            </a:r>
            <a:endParaRPr lang="en-US" sz="2800" dirty="0"/>
          </a:p>
          <a:p>
            <a:r>
              <a:rPr lang="en-US" sz="2800" dirty="0"/>
              <a:t>The operating </a:t>
            </a:r>
            <a:r>
              <a:rPr lang="en-US" sz="2800" dirty="0" smtClean="0"/>
              <a:t>system</a:t>
            </a:r>
            <a:endParaRPr lang="en-US" sz="2800" dirty="0"/>
          </a:p>
          <a:p>
            <a:r>
              <a:rPr lang="en-US" sz="2800" dirty="0"/>
              <a:t>The web </a:t>
            </a:r>
            <a:r>
              <a:rPr lang="en-US" sz="2800" dirty="0" smtClean="0"/>
              <a:t>browser</a:t>
            </a:r>
            <a:endParaRPr lang="en-US" sz="2800" dirty="0"/>
          </a:p>
          <a:p>
            <a:r>
              <a:rPr lang="en-US" sz="2800" dirty="0"/>
              <a:t>Individual user preferences</a:t>
            </a:r>
          </a:p>
          <a:p>
            <a:endParaRPr lang="en-US" dirty="0"/>
          </a:p>
        </p:txBody>
      </p:sp>
    </p:spTree>
    <p:extLst>
      <p:ext uri="{BB962C8B-B14F-4D97-AF65-F5344CB8AC3E}">
        <p14:creationId xmlns:p14="http://schemas.microsoft.com/office/powerpoint/2010/main" val="951743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Browser Output</a:t>
            </a:r>
            <a:endParaRPr lang="en-US" dirty="0"/>
          </a:p>
        </p:txBody>
      </p:sp>
      <p:sp>
        <p:nvSpPr>
          <p:cNvPr id="3" name="Content Placeholder 2"/>
          <p:cNvSpPr>
            <a:spLocks noGrp="1"/>
          </p:cNvSpPr>
          <p:nvPr>
            <p:ph idx="1"/>
          </p:nvPr>
        </p:nvSpPr>
        <p:spPr>
          <a:xfrm>
            <a:off x="847725" y="457200"/>
            <a:ext cx="7543800" cy="2362200"/>
          </a:xfrm>
        </p:spPr>
        <p:txBody>
          <a:bodyPr>
            <a:normAutofit/>
          </a:bodyPr>
          <a:lstStyle/>
          <a:p>
            <a:pPr marL="0" indent="0">
              <a:buNone/>
            </a:pPr>
            <a:r>
              <a:rPr lang="en-US" dirty="0"/>
              <a:t>Web browsers do not render pages pixel by pixel. They read the entire code and produce an output depending on your code. There are, however, differences in the code interpretation. Therefore you should check the way your website looks on different browsers and operating systems.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790669"/>
            <a:ext cx="4581525"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7005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your Website</a:t>
            </a:r>
            <a:endParaRPr lang="en-US" dirty="0"/>
          </a:p>
        </p:txBody>
      </p:sp>
      <p:sp>
        <p:nvSpPr>
          <p:cNvPr id="3" name="Content Placeholder 2"/>
          <p:cNvSpPr>
            <a:spLocks noGrp="1"/>
          </p:cNvSpPr>
          <p:nvPr>
            <p:ph idx="1"/>
          </p:nvPr>
        </p:nvSpPr>
        <p:spPr/>
        <p:txBody>
          <a:bodyPr>
            <a:normAutofit/>
          </a:bodyPr>
          <a:lstStyle/>
          <a:p>
            <a:pPr marL="0" indent="0">
              <a:buNone/>
            </a:pPr>
            <a:r>
              <a:rPr lang="en-US" sz="3200" b="1" dirty="0"/>
              <a:t>A</a:t>
            </a:r>
            <a:r>
              <a:rPr lang="en-US" sz="3200" b="1" dirty="0" smtClean="0"/>
              <a:t>lways </a:t>
            </a:r>
            <a:r>
              <a:rPr lang="en-US" sz="3200" b="1" dirty="0"/>
              <a:t>test your website in multiple browsers to ensure consistency!</a:t>
            </a:r>
            <a:r>
              <a:rPr lang="en-US" sz="3200" dirty="0"/>
              <a:t> </a:t>
            </a:r>
            <a:endParaRPr lang="en-US" sz="3200" dirty="0" smtClean="0"/>
          </a:p>
          <a:p>
            <a:pPr marL="0" indent="0">
              <a:buNone/>
            </a:pPr>
            <a:r>
              <a:rPr lang="en-US" sz="3200" dirty="0">
                <a:hlinkClick r:id="rId2"/>
              </a:rPr>
              <a:t>http://browsershots.org</a:t>
            </a:r>
            <a:r>
              <a:rPr lang="en-US" sz="3200" dirty="0" smtClean="0">
                <a:hlinkClick r:id="rId2"/>
              </a:rPr>
              <a:t>/</a:t>
            </a:r>
            <a:r>
              <a:rPr lang="en-US" sz="3200" dirty="0" smtClean="0"/>
              <a:t> Test your site here</a:t>
            </a:r>
            <a:endParaRPr lang="en-US" sz="3200" dirty="0"/>
          </a:p>
        </p:txBody>
      </p:sp>
    </p:spTree>
    <p:extLst>
      <p:ext uri="{BB962C8B-B14F-4D97-AF65-F5344CB8AC3E}">
        <p14:creationId xmlns:p14="http://schemas.microsoft.com/office/powerpoint/2010/main" val="4267263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Viewport?</a:t>
            </a:r>
            <a:endParaRPr lang="en-US" dirty="0"/>
          </a:p>
        </p:txBody>
      </p:sp>
      <p:sp>
        <p:nvSpPr>
          <p:cNvPr id="3" name="Content Placeholder 2"/>
          <p:cNvSpPr>
            <a:spLocks noGrp="1"/>
          </p:cNvSpPr>
          <p:nvPr>
            <p:ph idx="1"/>
          </p:nvPr>
        </p:nvSpPr>
        <p:spPr/>
        <p:txBody>
          <a:bodyPr>
            <a:normAutofit lnSpcReduction="10000"/>
          </a:bodyPr>
          <a:lstStyle/>
          <a:p>
            <a:r>
              <a:rPr lang="en-US" sz="2800" dirty="0"/>
              <a:t>The viewport is the area a web browser has to display a web </a:t>
            </a:r>
            <a:r>
              <a:rPr lang="en-US" sz="2800" dirty="0" smtClean="0"/>
              <a:t>page.</a:t>
            </a:r>
          </a:p>
          <a:p>
            <a:r>
              <a:rPr lang="en-US" sz="2800" dirty="0" smtClean="0"/>
              <a:t>The </a:t>
            </a:r>
            <a:r>
              <a:rPr lang="en-US" sz="2800" dirty="0"/>
              <a:t>size of that area determines the layout of the page (for example how text flows from line to line) </a:t>
            </a:r>
            <a:endParaRPr lang="en-US" sz="2800" dirty="0" smtClean="0"/>
          </a:p>
          <a:p>
            <a:r>
              <a:rPr lang="en-US" sz="2800" dirty="0" smtClean="0"/>
              <a:t>On </a:t>
            </a:r>
            <a:r>
              <a:rPr lang="en-US" sz="2800" dirty="0"/>
              <a:t>desktop browsers the viewport can be resized by dragging the browser window into any size desired. On mobile devices it is controlled using the </a:t>
            </a:r>
            <a:r>
              <a:rPr lang="en-US" sz="2800" b="1" dirty="0"/>
              <a:t>viewport meta tag</a:t>
            </a:r>
            <a:r>
              <a:rPr lang="en-US" sz="2800" dirty="0" smtClean="0"/>
              <a:t>.</a:t>
            </a:r>
          </a:p>
        </p:txBody>
      </p:sp>
    </p:spTree>
    <p:extLst>
      <p:ext uri="{BB962C8B-B14F-4D97-AF65-F5344CB8AC3E}">
        <p14:creationId xmlns:p14="http://schemas.microsoft.com/office/powerpoint/2010/main" val="2298655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171" y="277542"/>
            <a:ext cx="7422629" cy="537000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3" name="Rectangle 2"/>
          <p:cNvSpPr/>
          <p:nvPr/>
        </p:nvSpPr>
        <p:spPr>
          <a:xfrm>
            <a:off x="457200" y="5257800"/>
            <a:ext cx="8001000" cy="106680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Viewport Examples</a:t>
            </a:r>
            <a:endParaRPr lang="en-US" dirty="0"/>
          </a:p>
        </p:txBody>
      </p:sp>
    </p:spTree>
    <p:extLst>
      <p:ext uri="{BB962C8B-B14F-4D97-AF65-F5344CB8AC3E}">
        <p14:creationId xmlns:p14="http://schemas.microsoft.com/office/powerpoint/2010/main" val="12513053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Viewport problems</a:t>
            </a:r>
            <a:endParaRPr lang="en-US" dirty="0"/>
          </a:p>
        </p:txBody>
      </p:sp>
      <p:sp>
        <p:nvSpPr>
          <p:cNvPr id="3" name="Content Placeholder 2"/>
          <p:cNvSpPr>
            <a:spLocks noGrp="1"/>
          </p:cNvSpPr>
          <p:nvPr>
            <p:ph idx="1"/>
          </p:nvPr>
        </p:nvSpPr>
        <p:spPr/>
        <p:txBody>
          <a:bodyPr/>
          <a:lstStyle/>
          <a:p>
            <a:r>
              <a:rPr lang="en-US" sz="2800" dirty="0"/>
              <a:t>Different mobile browsers have slightly different implementations of the viewport meta tag.</a:t>
            </a:r>
            <a:r>
              <a:rPr lang="en-US" sz="2800" i="1" dirty="0"/>
              <a:t> </a:t>
            </a:r>
          </a:p>
          <a:p>
            <a:r>
              <a:rPr lang="en-US" sz="2800" dirty="0"/>
              <a:t>The viewport meta tag is </a:t>
            </a:r>
            <a:r>
              <a:rPr lang="en-US" sz="2800" dirty="0" smtClean="0"/>
              <a:t>an </a:t>
            </a:r>
            <a:r>
              <a:rPr lang="en-US" sz="2800" dirty="0"/>
              <a:t>HTML meta tag that lives inside the &lt;head&gt; element of a web page. It was originally created by Apple when they released Mobile Safari for the iPhone and though not an official standard it has since been adopted by many other mobile </a:t>
            </a:r>
            <a:r>
              <a:rPr lang="en-US" sz="2800" dirty="0" smtClean="0"/>
              <a:t>browsers</a:t>
            </a:r>
            <a:endParaRPr lang="en-US" sz="2800" dirty="0"/>
          </a:p>
          <a:p>
            <a:pPr marL="114300" indent="0">
              <a:buNone/>
            </a:pPr>
            <a:endParaRPr lang="en-US" dirty="0"/>
          </a:p>
        </p:txBody>
      </p:sp>
    </p:spTree>
    <p:extLst>
      <p:ext uri="{BB962C8B-B14F-4D97-AF65-F5344CB8AC3E}">
        <p14:creationId xmlns:p14="http://schemas.microsoft.com/office/powerpoint/2010/main" val="31789467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Zooming &amp; Browsers</a:t>
            </a:r>
            <a:endParaRPr lang="en-US" dirty="0"/>
          </a:p>
        </p:txBody>
      </p:sp>
      <p:sp>
        <p:nvSpPr>
          <p:cNvPr id="3" name="Content Placeholder 2"/>
          <p:cNvSpPr>
            <a:spLocks noGrp="1"/>
          </p:cNvSpPr>
          <p:nvPr>
            <p:ph idx="1"/>
          </p:nvPr>
        </p:nvSpPr>
        <p:spPr>
          <a:xfrm>
            <a:off x="3352800" y="609600"/>
            <a:ext cx="5334000" cy="4495800"/>
          </a:xfrm>
        </p:spPr>
        <p:txBody>
          <a:bodyPr>
            <a:normAutofit/>
          </a:bodyPr>
          <a:lstStyle/>
          <a:p>
            <a:pPr marL="0" indent="0">
              <a:buNone/>
            </a:pPr>
            <a:r>
              <a:rPr lang="en-US" sz="2800" dirty="0"/>
              <a:t>Zooming is a common action when users find a website too small for comfortable viewing. Or, to put it another way, websites that are designed too small are very common. There is really no “perfect” size, because almost everyone has at least some level of visual impairment, since our eyes inevitably deteriorate with age. </a:t>
            </a:r>
          </a:p>
          <a:p>
            <a:pPr marL="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505" y="609600"/>
            <a:ext cx="2748264" cy="414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287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word about Zooming</a:t>
            </a:r>
            <a:endParaRPr lang="en-US" dirty="0"/>
          </a:p>
        </p:txBody>
      </p:sp>
      <p:pic>
        <p:nvPicPr>
          <p:cNvPr id="5122" name="Picture 2" descr="http://www.samsung.com/us/images/article/tipsandtricks/galaxySAviator/zoo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3533" y="1600200"/>
            <a:ext cx="3750467" cy="37338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457200"/>
            <a:ext cx="5486400" cy="3009900"/>
          </a:xfrm>
        </p:spPr>
        <p:txBody>
          <a:bodyPr>
            <a:normAutofit/>
          </a:bodyPr>
          <a:lstStyle/>
          <a:p>
            <a:pPr marL="0" indent="0">
              <a:buNone/>
            </a:pPr>
            <a:r>
              <a:rPr lang="en-US" sz="2800" dirty="0" smtClean="0"/>
              <a:t>With the </a:t>
            </a:r>
            <a:r>
              <a:rPr lang="en-US" sz="2800" dirty="0"/>
              <a:t>increase in touchscreen devices, pinch-to-zoom has become the standard way to enlarge fixed-sized content designed for larger screens (i.e. much of the Web today).</a:t>
            </a:r>
          </a:p>
        </p:txBody>
      </p:sp>
    </p:spTree>
    <p:extLst>
      <p:ext uri="{BB962C8B-B14F-4D97-AF65-F5344CB8AC3E}">
        <p14:creationId xmlns:p14="http://schemas.microsoft.com/office/powerpoint/2010/main" val="2456250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There are many tools for Web designers</a:t>
            </a:r>
            <a:endParaRPr lang="en-US" dirty="0"/>
          </a:p>
        </p:txBody>
      </p:sp>
    </p:spTree>
    <p:extLst>
      <p:ext uri="{BB962C8B-B14F-4D97-AF65-F5344CB8AC3E}">
        <p14:creationId xmlns:p14="http://schemas.microsoft.com/office/powerpoint/2010/main" val="3482018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Questions</a:t>
            </a:r>
            <a:endParaRPr lang="en-US" dirty="0"/>
          </a:p>
        </p:txBody>
      </p:sp>
      <p:sp>
        <p:nvSpPr>
          <p:cNvPr id="3" name="Content Placeholder 2"/>
          <p:cNvSpPr>
            <a:spLocks noGrp="1"/>
          </p:cNvSpPr>
          <p:nvPr>
            <p:ph idx="1"/>
          </p:nvPr>
        </p:nvSpPr>
        <p:spPr/>
        <p:txBody>
          <a:bodyPr>
            <a:normAutofit/>
          </a:bodyPr>
          <a:lstStyle/>
          <a:p>
            <a:r>
              <a:rPr lang="en-US" sz="2800" dirty="0" smtClean="0"/>
              <a:t>What is a mobile Web browser?</a:t>
            </a:r>
          </a:p>
          <a:p>
            <a:r>
              <a:rPr lang="en-US" sz="2800" dirty="0" smtClean="0"/>
              <a:t>Why do Web pages look differently on different Web browsers?</a:t>
            </a:r>
          </a:p>
          <a:p>
            <a:r>
              <a:rPr lang="en-US" sz="2800" dirty="0" smtClean="0"/>
              <a:t>What is Web page rendering</a:t>
            </a:r>
            <a:r>
              <a:rPr lang="en-US" sz="2800" dirty="0"/>
              <a:t>? </a:t>
            </a:r>
            <a:endParaRPr lang="en-US" sz="2800" dirty="0" smtClean="0"/>
          </a:p>
          <a:p>
            <a:r>
              <a:rPr lang="en-US" sz="2800" dirty="0" smtClean="0"/>
              <a:t>What </a:t>
            </a:r>
            <a:r>
              <a:rPr lang="en-US" sz="2800" dirty="0"/>
              <a:t>is a viewport?</a:t>
            </a:r>
          </a:p>
          <a:p>
            <a:endParaRPr lang="en-US" sz="2800" dirty="0"/>
          </a:p>
        </p:txBody>
      </p:sp>
    </p:spTree>
    <p:extLst>
      <p:ext uri="{BB962C8B-B14F-4D97-AF65-F5344CB8AC3E}">
        <p14:creationId xmlns:p14="http://schemas.microsoft.com/office/powerpoint/2010/main" val="2816199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Tools for Responsive Web Design</a:t>
            </a:r>
            <a:endParaRPr lang="en-US" dirty="0"/>
          </a:p>
        </p:txBody>
      </p:sp>
      <p:sp>
        <p:nvSpPr>
          <p:cNvPr id="5" name="Content Placeholder 4"/>
          <p:cNvSpPr>
            <a:spLocks noGrp="1"/>
          </p:cNvSpPr>
          <p:nvPr>
            <p:ph idx="1"/>
          </p:nvPr>
        </p:nvSpPr>
        <p:spPr>
          <a:xfrm>
            <a:off x="304800" y="914400"/>
            <a:ext cx="2667000" cy="1524000"/>
          </a:xfrm>
        </p:spPr>
        <p:txBody>
          <a:bodyPr>
            <a:noAutofit/>
          </a:bodyPr>
          <a:lstStyle/>
          <a:p>
            <a:pPr marL="0" indent="0">
              <a:buNone/>
            </a:pPr>
            <a:r>
              <a:rPr lang="en-US" sz="2800" dirty="0" smtClean="0"/>
              <a:t>Mozilla Firefox has a   built-in tool in its browser</a:t>
            </a:r>
            <a:endParaRPr lang="en-US"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384" y="228600"/>
            <a:ext cx="5410200" cy="5858714"/>
          </a:xfrm>
          <a:prstGeom prst="rect">
            <a:avLst/>
          </a:prstGeom>
        </p:spPr>
      </p:pic>
    </p:spTree>
    <p:extLst>
      <p:ext uri="{BB962C8B-B14F-4D97-AF65-F5344CB8AC3E}">
        <p14:creationId xmlns:p14="http://schemas.microsoft.com/office/powerpoint/2010/main" val="5322320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162800" cy="1600200"/>
          </a:xfrm>
        </p:spPr>
        <p:txBody>
          <a:bodyPr>
            <a:normAutofit/>
          </a:bodyPr>
          <a:lstStyle/>
          <a:p>
            <a:r>
              <a:rPr lang="en-US" dirty="0" smtClean="0"/>
              <a:t>Chrome Mobile Emulator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457200"/>
            <a:ext cx="7226118" cy="4267200"/>
          </a:xfrm>
        </p:spPr>
      </p:pic>
    </p:spTree>
    <p:extLst>
      <p:ext uri="{BB962C8B-B14F-4D97-AF65-F5344CB8AC3E}">
        <p14:creationId xmlns:p14="http://schemas.microsoft.com/office/powerpoint/2010/main" val="2550832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Safari Emulator </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914400" y="533400"/>
            <a:ext cx="7010400" cy="3810000"/>
          </a:xfrm>
          <a:prstGeom prst="rect">
            <a:avLst/>
          </a:prstGeom>
        </p:spPr>
      </p:pic>
    </p:spTree>
    <p:extLst>
      <p:ext uri="{BB962C8B-B14F-4D97-AF65-F5344CB8AC3E}">
        <p14:creationId xmlns:p14="http://schemas.microsoft.com/office/powerpoint/2010/main" val="340646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 Mobile Emulator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457200"/>
            <a:ext cx="6477000" cy="4685766"/>
          </a:xfrm>
        </p:spPr>
      </p:pic>
    </p:spTree>
    <p:extLst>
      <p:ext uri="{BB962C8B-B14F-4D97-AF65-F5344CB8AC3E}">
        <p14:creationId xmlns:p14="http://schemas.microsoft.com/office/powerpoint/2010/main" val="1968636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8077200" cy="1600200"/>
          </a:xfrm>
        </p:spPr>
        <p:txBody>
          <a:bodyPr>
            <a:normAutofit/>
          </a:bodyPr>
          <a:lstStyle/>
          <a:p>
            <a:r>
              <a:rPr lang="en-US" dirty="0" smtClean="0"/>
              <a:t>Most popular Web Browsers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990600"/>
            <a:ext cx="5314052" cy="3429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3529154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Browsers</a:t>
            </a:r>
            <a:endParaRPr lang="en-US" dirty="0"/>
          </a:p>
        </p:txBody>
      </p:sp>
      <p:sp>
        <p:nvSpPr>
          <p:cNvPr id="3" name="Content Placeholder 2"/>
          <p:cNvSpPr>
            <a:spLocks noGrp="1"/>
          </p:cNvSpPr>
          <p:nvPr>
            <p:ph idx="1"/>
          </p:nvPr>
        </p:nvSpPr>
        <p:spPr>
          <a:xfrm>
            <a:off x="457200" y="685800"/>
            <a:ext cx="8305800" cy="3886200"/>
          </a:xfrm>
        </p:spPr>
        <p:txBody>
          <a:bodyPr>
            <a:noAutofit/>
          </a:bodyPr>
          <a:lstStyle/>
          <a:p>
            <a:pPr marL="0" indent="0">
              <a:buNone/>
            </a:pPr>
            <a:r>
              <a:rPr lang="en-US" sz="2800" dirty="0"/>
              <a:t>A </a:t>
            </a:r>
            <a:r>
              <a:rPr lang="en-US" sz="2800" b="1" dirty="0"/>
              <a:t>mobile browser</a:t>
            </a:r>
            <a:r>
              <a:rPr lang="en-US" sz="2800" dirty="0"/>
              <a:t>, also called a </a:t>
            </a:r>
            <a:r>
              <a:rPr lang="en-US" sz="2800" b="1" dirty="0" err="1"/>
              <a:t>microbrowser</a:t>
            </a:r>
            <a:r>
              <a:rPr lang="en-US" sz="2800" dirty="0"/>
              <a:t>, </a:t>
            </a:r>
            <a:r>
              <a:rPr lang="en-US" sz="2800" b="1" dirty="0" err="1"/>
              <a:t>minibrowser</a:t>
            </a:r>
            <a:r>
              <a:rPr lang="en-US" sz="2800" dirty="0"/>
              <a:t>, or </a:t>
            </a:r>
            <a:r>
              <a:rPr lang="en-US" sz="2800" b="1" dirty="0"/>
              <a:t>wireless internet browser</a:t>
            </a:r>
            <a:r>
              <a:rPr lang="en-US" sz="2800" dirty="0"/>
              <a:t> (WIB), is a </a:t>
            </a:r>
            <a:r>
              <a:rPr lang="en-US" sz="2800" dirty="0">
                <a:hlinkClick r:id="rId2" tooltip="Web browser"/>
              </a:rPr>
              <a:t>web browser</a:t>
            </a:r>
            <a:r>
              <a:rPr lang="en-US" sz="2800" dirty="0"/>
              <a:t> designed for use on </a:t>
            </a:r>
            <a:r>
              <a:rPr lang="en-US" sz="2800" dirty="0" smtClean="0"/>
              <a:t>a </a:t>
            </a:r>
            <a:r>
              <a:rPr lang="en-US" sz="2800" dirty="0" smtClean="0">
                <a:hlinkClick r:id="rId3" tooltip="Mobile device"/>
              </a:rPr>
              <a:t>mobile </a:t>
            </a:r>
            <a:r>
              <a:rPr lang="en-US" sz="2800" dirty="0">
                <a:hlinkClick r:id="rId3" tooltip="Mobile device"/>
              </a:rPr>
              <a:t>device</a:t>
            </a:r>
            <a:r>
              <a:rPr lang="en-US" sz="2800" dirty="0"/>
              <a:t> such as a </a:t>
            </a:r>
            <a:r>
              <a:rPr lang="en-US" sz="2800" dirty="0">
                <a:hlinkClick r:id="rId4" tooltip="Mobile phone"/>
              </a:rPr>
              <a:t>mobile phone</a:t>
            </a:r>
            <a:r>
              <a:rPr lang="en-US" sz="2800" dirty="0"/>
              <a:t> or </a:t>
            </a:r>
            <a:r>
              <a:rPr lang="en-US" sz="2800" dirty="0">
                <a:hlinkClick r:id="rId5" tooltip="Personal digital assistant"/>
              </a:rPr>
              <a:t>PDA</a:t>
            </a:r>
            <a:r>
              <a:rPr lang="en-US" sz="2800" dirty="0"/>
              <a:t>. Mobile browsers are optimized so as to display Web content most effectively for small screens on portable devices. Mobile browser software must be small and efficient to accommodate the low memory capacity and low-bandwidth of wireless handheld devices.</a:t>
            </a:r>
          </a:p>
        </p:txBody>
      </p:sp>
      <p:sp>
        <p:nvSpPr>
          <p:cNvPr id="4" name="TextBox 3"/>
          <p:cNvSpPr txBox="1"/>
          <p:nvPr/>
        </p:nvSpPr>
        <p:spPr>
          <a:xfrm>
            <a:off x="6705600" y="4800600"/>
            <a:ext cx="1858201" cy="369332"/>
          </a:xfrm>
          <a:prstGeom prst="rect">
            <a:avLst/>
          </a:prstGeom>
          <a:noFill/>
        </p:spPr>
        <p:txBody>
          <a:bodyPr wrap="none" rtlCol="0">
            <a:spAutoFit/>
          </a:bodyPr>
          <a:lstStyle/>
          <a:p>
            <a:r>
              <a:rPr lang="en-US" dirty="0" smtClean="0"/>
              <a:t>Source: </a:t>
            </a:r>
            <a:r>
              <a:rPr lang="en-US" dirty="0" err="1" smtClean="0"/>
              <a:t>wikipedia</a:t>
            </a:r>
            <a:endParaRPr lang="en-US" dirty="0"/>
          </a:p>
        </p:txBody>
      </p:sp>
    </p:spTree>
    <p:extLst>
      <p:ext uri="{BB962C8B-B14F-4D97-AF65-F5344CB8AC3E}">
        <p14:creationId xmlns:p14="http://schemas.microsoft.com/office/powerpoint/2010/main" val="2495508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browser options</a:t>
            </a:r>
            <a:endParaRPr lang="en-US" dirty="0"/>
          </a:p>
        </p:txBody>
      </p:sp>
      <p:sp>
        <p:nvSpPr>
          <p:cNvPr id="3" name="Content Placeholder 2"/>
          <p:cNvSpPr>
            <a:spLocks noGrp="1"/>
          </p:cNvSpPr>
          <p:nvPr>
            <p:ph idx="1"/>
          </p:nvPr>
        </p:nvSpPr>
        <p:spPr/>
        <p:txBody>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418" y="879764"/>
            <a:ext cx="57912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609600"/>
            <a:ext cx="5105400" cy="2871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1513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Web Engines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33400"/>
            <a:ext cx="7343775" cy="4290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505858" y="4431268"/>
            <a:ext cx="2676117" cy="369332"/>
          </a:xfrm>
          <a:prstGeom prst="rect">
            <a:avLst/>
          </a:prstGeom>
          <a:noFill/>
        </p:spPr>
        <p:txBody>
          <a:bodyPr wrap="none" rtlCol="0">
            <a:spAutoFit/>
          </a:bodyPr>
          <a:lstStyle/>
          <a:p>
            <a:r>
              <a:rPr lang="en-US" dirty="0" smtClean="0"/>
              <a:t>Source: Stat Counter, 2013</a:t>
            </a:r>
            <a:endParaRPr lang="en-US" dirty="0"/>
          </a:p>
        </p:txBody>
      </p:sp>
    </p:spTree>
    <p:extLst>
      <p:ext uri="{BB962C8B-B14F-4D97-AF65-F5344CB8AC3E}">
        <p14:creationId xmlns:p14="http://schemas.microsoft.com/office/powerpoint/2010/main" val="2878735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Web Browsers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16531"/>
            <a:ext cx="7648575" cy="4468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257800" y="4615934"/>
            <a:ext cx="2676117" cy="369332"/>
          </a:xfrm>
          <a:prstGeom prst="rect">
            <a:avLst/>
          </a:prstGeom>
          <a:noFill/>
        </p:spPr>
        <p:txBody>
          <a:bodyPr wrap="none" rtlCol="0">
            <a:spAutoFit/>
          </a:bodyPr>
          <a:lstStyle/>
          <a:p>
            <a:r>
              <a:rPr lang="en-US" dirty="0" smtClean="0"/>
              <a:t>Source: Stat Counter, 2013</a:t>
            </a:r>
            <a:endParaRPr lang="en-US" dirty="0"/>
          </a:p>
        </p:txBody>
      </p:sp>
    </p:spTree>
    <p:extLst>
      <p:ext uri="{BB962C8B-B14F-4D97-AF65-F5344CB8AC3E}">
        <p14:creationId xmlns:p14="http://schemas.microsoft.com/office/powerpoint/2010/main" val="1544779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content</a:t>
            </a:r>
            <a:endParaRPr lang="en-US" dirty="0"/>
          </a:p>
        </p:txBody>
      </p:sp>
      <p:sp>
        <p:nvSpPr>
          <p:cNvPr id="3" name="Content Placeholder 2"/>
          <p:cNvSpPr>
            <a:spLocks noGrp="1"/>
          </p:cNvSpPr>
          <p:nvPr>
            <p:ph idx="1"/>
          </p:nvPr>
        </p:nvSpPr>
        <p:spPr/>
        <p:txBody>
          <a:bodyPr>
            <a:normAutofit/>
          </a:bodyPr>
          <a:lstStyle/>
          <a:p>
            <a:r>
              <a:rPr lang="en-US" sz="2800" dirty="0" smtClean="0"/>
              <a:t>Not </a:t>
            </a:r>
            <a:r>
              <a:rPr lang="en-US" sz="2800" dirty="0"/>
              <a:t>all browsers render </a:t>
            </a:r>
            <a:r>
              <a:rPr lang="en-US" sz="2800" i="1" dirty="0"/>
              <a:t>all web content in exactly the same way</a:t>
            </a:r>
            <a:r>
              <a:rPr lang="en-US" sz="2800" dirty="0"/>
              <a:t>. </a:t>
            </a:r>
            <a:endParaRPr lang="en-US" sz="2800" dirty="0" smtClean="0"/>
          </a:p>
          <a:p>
            <a:r>
              <a:rPr lang="en-US" sz="2800" dirty="0" smtClean="0"/>
              <a:t>Web </a:t>
            </a:r>
            <a:r>
              <a:rPr lang="en-US" sz="2800" dirty="0"/>
              <a:t>content doesn't need to look exactly the same across every browser and </a:t>
            </a:r>
            <a:r>
              <a:rPr lang="en-US" sz="2800" dirty="0" smtClean="0"/>
              <a:t>device.  </a:t>
            </a:r>
          </a:p>
          <a:p>
            <a:r>
              <a:rPr lang="en-US" sz="2800" dirty="0" smtClean="0"/>
              <a:t>As long </a:t>
            </a:r>
            <a:r>
              <a:rPr lang="en-US" sz="2800" dirty="0"/>
              <a:t>as it still provides a good user experience and gives them access to the content and services required by their current browsing experience.</a:t>
            </a:r>
          </a:p>
        </p:txBody>
      </p:sp>
    </p:spTree>
    <p:extLst>
      <p:ext uri="{BB962C8B-B14F-4D97-AF65-F5344CB8AC3E}">
        <p14:creationId xmlns:p14="http://schemas.microsoft.com/office/powerpoint/2010/main" val="3473467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Web browser rendering</a:t>
            </a:r>
            <a:endParaRPr lang="en-US" dirty="0"/>
          </a:p>
        </p:txBody>
      </p:sp>
      <p:sp>
        <p:nvSpPr>
          <p:cNvPr id="3" name="Content Placeholder 2"/>
          <p:cNvSpPr>
            <a:spLocks noGrp="1"/>
          </p:cNvSpPr>
          <p:nvPr>
            <p:ph idx="1"/>
          </p:nvPr>
        </p:nvSpPr>
        <p:spPr>
          <a:xfrm>
            <a:off x="762000" y="533400"/>
            <a:ext cx="7543800" cy="3886200"/>
          </a:xfrm>
        </p:spPr>
        <p:txBody>
          <a:bodyPr>
            <a:normAutofit/>
          </a:bodyPr>
          <a:lstStyle/>
          <a:p>
            <a:r>
              <a:rPr lang="en-US" sz="3200" dirty="0"/>
              <a:t>Your Web browser uses a rendering engine</a:t>
            </a:r>
          </a:p>
          <a:p>
            <a:r>
              <a:rPr lang="en-US" sz="3200" dirty="0"/>
              <a:t>The rendering engine will start getting the contents of the requested document from the networking layer. </a:t>
            </a:r>
            <a:endParaRPr lang="en-US" sz="3200" dirty="0" smtClean="0"/>
          </a:p>
          <a:p>
            <a:r>
              <a:rPr lang="en-US" sz="3200" dirty="0"/>
              <a:t> For better user experience, the rendering engine will try to display contents on the screen as soon as possible. </a:t>
            </a:r>
          </a:p>
        </p:txBody>
      </p:sp>
    </p:spTree>
    <p:extLst>
      <p:ext uri="{BB962C8B-B14F-4D97-AF65-F5344CB8AC3E}">
        <p14:creationId xmlns:p14="http://schemas.microsoft.com/office/powerpoint/2010/main" val="29788972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1669</TotalTime>
  <Words>416</Words>
  <Application>Microsoft Office PowerPoint</Application>
  <PresentationFormat>On-screen Show (4:3)</PresentationFormat>
  <Paragraphs>53</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Impact</vt:lpstr>
      <vt:lpstr>Times New Roman</vt:lpstr>
      <vt:lpstr>NewsPrint</vt:lpstr>
      <vt:lpstr>Web Browsers</vt:lpstr>
      <vt:lpstr>Guiding Questions</vt:lpstr>
      <vt:lpstr>Most popular Web Browsers</vt:lpstr>
      <vt:lpstr>Mobile Browsers</vt:lpstr>
      <vt:lpstr>Web browser options</vt:lpstr>
      <vt:lpstr>Mobile Web Engines</vt:lpstr>
      <vt:lpstr>Mobile Web Browsers</vt:lpstr>
      <vt:lpstr>Web content</vt:lpstr>
      <vt:lpstr>Web browser rendering</vt:lpstr>
      <vt:lpstr>Why Web page rendering matters</vt:lpstr>
      <vt:lpstr>Why don’t Web pages look the same on all Browsers?</vt:lpstr>
      <vt:lpstr>Web Browser Output</vt:lpstr>
      <vt:lpstr>Test your Website</vt:lpstr>
      <vt:lpstr>What is a Viewport?</vt:lpstr>
      <vt:lpstr>Viewport Examples</vt:lpstr>
      <vt:lpstr>Viewport problems</vt:lpstr>
      <vt:lpstr>Zooming &amp; Browsers</vt:lpstr>
      <vt:lpstr>A word about Zooming</vt:lpstr>
      <vt:lpstr>There are many tools for Web designers</vt:lpstr>
      <vt:lpstr>Tools for Responsive Web Design</vt:lpstr>
      <vt:lpstr>Chrome Mobile Emulator</vt:lpstr>
      <vt:lpstr>Safari Emulator </vt:lpstr>
      <vt:lpstr>Opera Mobile Emulator</vt:lpstr>
    </vt:vector>
  </TitlesOfParts>
  <Company>Dare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Browsers</dc:title>
  <dc:creator>stevensna</dc:creator>
  <cp:lastModifiedBy>Oviedo, Pamela R.</cp:lastModifiedBy>
  <cp:revision>28</cp:revision>
  <dcterms:created xsi:type="dcterms:W3CDTF">2014-01-28T22:58:33Z</dcterms:created>
  <dcterms:modified xsi:type="dcterms:W3CDTF">2018-05-14T17:22:14Z</dcterms:modified>
</cp:coreProperties>
</file>