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1.xml" ContentType="application/vnd.openxmlformats-officedocument.presentationml.notesSlide+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sldIdLst>
    <p:sldId id="256" r:id="rId3"/>
    <p:sldId id="266" r:id="rId4"/>
    <p:sldId id="267" r:id="rId5"/>
    <p:sldId id="282" r:id="rId6"/>
    <p:sldId id="281" r:id="rId7"/>
    <p:sldId id="284" r:id="rId8"/>
    <p:sldId id="285" r:id="rId9"/>
    <p:sldId id="286" r:id="rId10"/>
    <p:sldId id="262" r:id="rId11"/>
    <p:sldId id="257" r:id="rId12"/>
    <p:sldId id="269" r:id="rId13"/>
    <p:sldId id="270" r:id="rId14"/>
    <p:sldId id="260" r:id="rId15"/>
    <p:sldId id="258" r:id="rId16"/>
    <p:sldId id="259" r:id="rId17"/>
    <p:sldId id="261" r:id="rId18"/>
    <p:sldId id="287" r:id="rId19"/>
    <p:sldId id="283" r:id="rId20"/>
    <p:sldId id="278" r:id="rId21"/>
    <p:sldId id="273" r:id="rId22"/>
    <p:sldId id="263" r:id="rId23"/>
    <p:sldId id="265" r:id="rId24"/>
    <p:sldId id="280" r:id="rId25"/>
    <p:sldId id="264" r:id="rId26"/>
    <p:sldId id="275" r:id="rId27"/>
    <p:sldId id="271" r:id="rId28"/>
    <p:sldId id="274" r:id="rId29"/>
    <p:sldId id="268" r:id="rId30"/>
    <p:sldId id="272" r:id="rId31"/>
    <p:sldId id="276" r:id="rId32"/>
    <p:sldId id="27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ryn" initials="KF"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2-23T09:43:50.106" idx="1">
    <p:pos x="5064" y="1776"/>
    <p:text>Might need some teacher notes in the notes pane to explain this graphic</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2-23T09:46:42.963" idx="2">
    <p:pos x="5367" y="986"/>
    <p:text>These are not in the unpacked content.  Do they need to be?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02-23T13:34:28.597" idx="3">
    <p:pos x="5547" y="962"/>
    <p:text>Recommend bulleting this information</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4-02-23T13:51:45.457" idx="4">
    <p:pos x="3552" y="986"/>
    <p:text>There is a question about this in the 4.02 Understand web layout activity, but there is not much explanation here.  Should teacher notes be added to this slide?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C59627-4EA7-4B6D-ADF9-3A54A0F0B58F}" type="datetimeFigureOut">
              <a:rPr lang="en-US" smtClean="0"/>
              <a:t>5/14/2018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1C91C8-3C57-454B-8713-5E04E697E3D4}" type="slidenum">
              <a:rPr lang="en-US" smtClean="0"/>
              <a:t>‹#›</a:t>
            </a:fld>
            <a:endParaRPr lang="en-US"/>
          </a:p>
        </p:txBody>
      </p:sp>
    </p:spTree>
    <p:extLst>
      <p:ext uri="{BB962C8B-B14F-4D97-AF65-F5344CB8AC3E}">
        <p14:creationId xmlns:p14="http://schemas.microsoft.com/office/powerpoint/2010/main" val="2614781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a:t>
            </a:r>
            <a:r>
              <a:rPr lang="en-US" baseline="0" dirty="0" smtClean="0"/>
              <a:t> resolution and pixel density vary by the device</a:t>
            </a:r>
            <a:endParaRPr lang="en-US" dirty="0"/>
          </a:p>
        </p:txBody>
      </p:sp>
      <p:sp>
        <p:nvSpPr>
          <p:cNvPr id="4" name="Slide Number Placeholder 3"/>
          <p:cNvSpPr>
            <a:spLocks noGrp="1"/>
          </p:cNvSpPr>
          <p:nvPr>
            <p:ph type="sldNum" sz="quarter" idx="10"/>
          </p:nvPr>
        </p:nvSpPr>
        <p:spPr/>
        <p:txBody>
          <a:bodyPr/>
          <a:lstStyle/>
          <a:p>
            <a:fld id="{D21C91C8-3C57-454B-8713-5E04E697E3D4}" type="slidenum">
              <a:rPr lang="en-US" smtClean="0"/>
              <a:t>30</a:t>
            </a:fld>
            <a:endParaRPr lang="en-US"/>
          </a:p>
        </p:txBody>
      </p:sp>
    </p:spTree>
    <p:extLst>
      <p:ext uri="{BB962C8B-B14F-4D97-AF65-F5344CB8AC3E}">
        <p14:creationId xmlns:p14="http://schemas.microsoft.com/office/powerpoint/2010/main" val="603890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835979D-39B0-4479-BB2C-25D093880EFF}" type="datetimeFigureOut">
              <a:rPr lang="en-US" smtClean="0"/>
              <a:t>5/14/2018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53948E7-E616-44C0-97B1-7CBBCA70DFE4}"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35979D-39B0-4479-BB2C-25D093880EFF}"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948E7-E616-44C0-97B1-7CBBCA70DFE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53948E7-E616-44C0-97B1-7CBBCA70DFE4}"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35979D-39B0-4479-BB2C-25D093880EFF}"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BA1D86-283C-4777-B55C-B3473B30AAFC}"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1C841-858D-4066-B2FB-05C9DF374C1A}" type="slidenum">
              <a:rPr lang="en-US" smtClean="0"/>
              <a:t>‹#›</a:t>
            </a:fld>
            <a:endParaRPr lang="en-US"/>
          </a:p>
        </p:txBody>
      </p:sp>
    </p:spTree>
    <p:extLst>
      <p:ext uri="{BB962C8B-B14F-4D97-AF65-F5344CB8AC3E}">
        <p14:creationId xmlns:p14="http://schemas.microsoft.com/office/powerpoint/2010/main" val="2288898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BA1D86-283C-4777-B55C-B3473B30AAFC}"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1C841-858D-4066-B2FB-05C9DF374C1A}" type="slidenum">
              <a:rPr lang="en-US" smtClean="0"/>
              <a:t>‹#›</a:t>
            </a:fld>
            <a:endParaRPr lang="en-US"/>
          </a:p>
        </p:txBody>
      </p:sp>
    </p:spTree>
    <p:extLst>
      <p:ext uri="{BB962C8B-B14F-4D97-AF65-F5344CB8AC3E}">
        <p14:creationId xmlns:p14="http://schemas.microsoft.com/office/powerpoint/2010/main" val="1313361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BA1D86-283C-4777-B55C-B3473B30AAFC}"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1C841-858D-4066-B2FB-05C9DF374C1A}" type="slidenum">
              <a:rPr lang="en-US" smtClean="0"/>
              <a:t>‹#›</a:t>
            </a:fld>
            <a:endParaRPr lang="en-US"/>
          </a:p>
        </p:txBody>
      </p:sp>
    </p:spTree>
    <p:extLst>
      <p:ext uri="{BB962C8B-B14F-4D97-AF65-F5344CB8AC3E}">
        <p14:creationId xmlns:p14="http://schemas.microsoft.com/office/powerpoint/2010/main" val="896096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BA1D86-283C-4777-B55C-B3473B30AAFC}"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1C841-858D-4066-B2FB-05C9DF374C1A}" type="slidenum">
              <a:rPr lang="en-US" smtClean="0"/>
              <a:t>‹#›</a:t>
            </a:fld>
            <a:endParaRPr lang="en-US"/>
          </a:p>
        </p:txBody>
      </p:sp>
    </p:spTree>
    <p:extLst>
      <p:ext uri="{BB962C8B-B14F-4D97-AF65-F5344CB8AC3E}">
        <p14:creationId xmlns:p14="http://schemas.microsoft.com/office/powerpoint/2010/main" val="392833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BA1D86-283C-4777-B55C-B3473B30AAFC}"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B1C841-858D-4066-B2FB-05C9DF374C1A}" type="slidenum">
              <a:rPr lang="en-US" smtClean="0"/>
              <a:t>‹#›</a:t>
            </a:fld>
            <a:endParaRPr lang="en-US"/>
          </a:p>
        </p:txBody>
      </p:sp>
    </p:spTree>
    <p:extLst>
      <p:ext uri="{BB962C8B-B14F-4D97-AF65-F5344CB8AC3E}">
        <p14:creationId xmlns:p14="http://schemas.microsoft.com/office/powerpoint/2010/main" val="2521442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BA1D86-283C-4777-B55C-B3473B30AAFC}"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B1C841-858D-4066-B2FB-05C9DF374C1A}" type="slidenum">
              <a:rPr lang="en-US" smtClean="0"/>
              <a:t>‹#›</a:t>
            </a:fld>
            <a:endParaRPr lang="en-US"/>
          </a:p>
        </p:txBody>
      </p:sp>
    </p:spTree>
    <p:extLst>
      <p:ext uri="{BB962C8B-B14F-4D97-AF65-F5344CB8AC3E}">
        <p14:creationId xmlns:p14="http://schemas.microsoft.com/office/powerpoint/2010/main" val="412154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BA1D86-283C-4777-B55C-B3473B30AAFC}"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B1C841-858D-4066-B2FB-05C9DF374C1A}" type="slidenum">
              <a:rPr lang="en-US" smtClean="0"/>
              <a:t>‹#›</a:t>
            </a:fld>
            <a:endParaRPr lang="en-US"/>
          </a:p>
        </p:txBody>
      </p:sp>
    </p:spTree>
    <p:extLst>
      <p:ext uri="{BB962C8B-B14F-4D97-AF65-F5344CB8AC3E}">
        <p14:creationId xmlns:p14="http://schemas.microsoft.com/office/powerpoint/2010/main" val="3435309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BA1D86-283C-4777-B55C-B3473B30AAFC}"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1C841-858D-4066-B2FB-05C9DF374C1A}" type="slidenum">
              <a:rPr lang="en-US" smtClean="0"/>
              <a:t>‹#›</a:t>
            </a:fld>
            <a:endParaRPr lang="en-US"/>
          </a:p>
        </p:txBody>
      </p:sp>
    </p:spTree>
    <p:extLst>
      <p:ext uri="{BB962C8B-B14F-4D97-AF65-F5344CB8AC3E}">
        <p14:creationId xmlns:p14="http://schemas.microsoft.com/office/powerpoint/2010/main" val="3469792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0835979D-39B0-4479-BB2C-25D093880EFF}"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53948E7-E616-44C0-97B1-7CBBCA70DFE4}"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lvl1pPr>
              <a:defRPr>
                <a:latin typeface="Corbel" panose="020B0503020204020204" pitchFamily="34" charset="0"/>
                <a:ea typeface="Adobe Heiti Std R" pitchFamily="34" charset="-128"/>
              </a:defRPr>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BA1D86-283C-4777-B55C-B3473B30AAFC}"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1C841-858D-4066-B2FB-05C9DF374C1A}" type="slidenum">
              <a:rPr lang="en-US" smtClean="0"/>
              <a:t>‹#›</a:t>
            </a:fld>
            <a:endParaRPr lang="en-US"/>
          </a:p>
        </p:txBody>
      </p:sp>
    </p:spTree>
    <p:extLst>
      <p:ext uri="{BB962C8B-B14F-4D97-AF65-F5344CB8AC3E}">
        <p14:creationId xmlns:p14="http://schemas.microsoft.com/office/powerpoint/2010/main" val="115883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BA1D86-283C-4777-B55C-B3473B30AAFC}"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1C841-858D-4066-B2FB-05C9DF374C1A}" type="slidenum">
              <a:rPr lang="en-US" smtClean="0"/>
              <a:t>‹#›</a:t>
            </a:fld>
            <a:endParaRPr lang="en-US"/>
          </a:p>
        </p:txBody>
      </p:sp>
    </p:spTree>
    <p:extLst>
      <p:ext uri="{BB962C8B-B14F-4D97-AF65-F5344CB8AC3E}">
        <p14:creationId xmlns:p14="http://schemas.microsoft.com/office/powerpoint/2010/main" val="3879886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BA1D86-283C-4777-B55C-B3473B30AAFC}"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1C841-858D-4066-B2FB-05C9DF374C1A}" type="slidenum">
              <a:rPr lang="en-US" smtClean="0"/>
              <a:t>‹#›</a:t>
            </a:fld>
            <a:endParaRPr lang="en-US"/>
          </a:p>
        </p:txBody>
      </p:sp>
    </p:spTree>
    <p:extLst>
      <p:ext uri="{BB962C8B-B14F-4D97-AF65-F5344CB8AC3E}">
        <p14:creationId xmlns:p14="http://schemas.microsoft.com/office/powerpoint/2010/main" val="3312376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835979D-39B0-4479-BB2C-25D093880EFF}" type="datetimeFigureOut">
              <a:rPr lang="en-US" smtClean="0"/>
              <a:t>5/14/2018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53948E7-E616-44C0-97B1-7CBBCA70DFE4}"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835979D-39B0-4479-BB2C-25D093880EFF}"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948E7-E616-44C0-97B1-7CBBCA70DFE4}"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835979D-39B0-4479-BB2C-25D093880EFF}" type="datetimeFigureOut">
              <a:rPr lang="en-US" smtClean="0"/>
              <a:t>5/14/2018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53948E7-E616-44C0-97B1-7CBBCA70DFE4}"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835979D-39B0-4479-BB2C-25D093880EFF}"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53948E7-E616-44C0-97B1-7CBBCA70DFE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835979D-39B0-4479-BB2C-25D093880EFF}"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53948E7-E616-44C0-97B1-7CBBCA70DF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53948E7-E616-44C0-97B1-7CBBCA70DFE4}"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835979D-39B0-4479-BB2C-25D093880EFF}" type="datetimeFigureOut">
              <a:rPr lang="en-US" smtClean="0"/>
              <a:t>5/14/2018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53948E7-E616-44C0-97B1-7CBBCA70DFE4}"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835979D-39B0-4479-BB2C-25D093880EFF}" type="datetimeFigureOut">
              <a:rPr lang="en-US" smtClean="0"/>
              <a:t>5/14/2018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835979D-39B0-4479-BB2C-25D093880EFF}" type="datetimeFigureOut">
              <a:rPr lang="en-US" smtClean="0"/>
              <a:t>5/14/2018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53948E7-E616-44C0-97B1-7CBBCA70DFE4}"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A1D86-283C-4777-B55C-B3473B30AAFC}" type="datetimeFigureOut">
              <a:rPr lang="en-US" smtClean="0"/>
              <a:t>5/14/2018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1C841-858D-4066-B2FB-05C9DF374C1A}" type="slidenum">
              <a:rPr lang="en-US" smtClean="0"/>
              <a:t>‹#›</a:t>
            </a:fld>
            <a:endParaRPr lang="en-US"/>
          </a:p>
        </p:txBody>
      </p:sp>
    </p:spTree>
    <p:extLst>
      <p:ext uri="{BB962C8B-B14F-4D97-AF65-F5344CB8AC3E}">
        <p14:creationId xmlns:p14="http://schemas.microsoft.com/office/powerpoint/2010/main" val="35813218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w3schools.com/" TargetMode="External"/><Relationship Id="rId2" Type="http://schemas.openxmlformats.org/officeDocument/2006/relationships/hyperlink" Target="http://coding.smashingmagazine.com/2009/06/02/fixed-vs-fluid-vs-elastic-layout-whats-the-right-one-for-you/" TargetMode="External"/><Relationship Id="rId1" Type="http://schemas.openxmlformats.org/officeDocument/2006/relationships/slideLayout" Target="../slideLayouts/slideLayout2.xml"/><Relationship Id="rId4" Type="http://schemas.openxmlformats.org/officeDocument/2006/relationships/hyperlink" Target="http://kyleschaeffer.com/development/css-font-size-em-vs-px-vs-pt-v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7086600" cy="1752600"/>
          </a:xfrm>
        </p:spPr>
        <p:txBody>
          <a:bodyPr>
            <a:normAutofit/>
          </a:bodyPr>
          <a:lstStyle/>
          <a:p>
            <a:r>
              <a:rPr lang="en-US" sz="2800" dirty="0" smtClean="0"/>
              <a:t>Concepts for fluid layout</a:t>
            </a:r>
            <a:endParaRPr lang="en-US" sz="2800" dirty="0"/>
          </a:p>
        </p:txBody>
      </p:sp>
      <p:sp>
        <p:nvSpPr>
          <p:cNvPr id="2" name="Title 1"/>
          <p:cNvSpPr>
            <a:spLocks noGrp="1"/>
          </p:cNvSpPr>
          <p:nvPr>
            <p:ph type="ctrTitle"/>
          </p:nvPr>
        </p:nvSpPr>
        <p:spPr/>
        <p:txBody>
          <a:bodyPr>
            <a:normAutofit/>
          </a:bodyPr>
          <a:lstStyle/>
          <a:p>
            <a:r>
              <a:rPr lang="en-US" sz="5400" dirty="0" smtClean="0"/>
              <a:t>Web Page Layout</a:t>
            </a:r>
            <a:endParaRPr lang="en-US" sz="5400" dirty="0"/>
          </a:p>
        </p:txBody>
      </p:sp>
    </p:spTree>
    <p:extLst>
      <p:ext uri="{BB962C8B-B14F-4D97-AF65-F5344CB8AC3E}">
        <p14:creationId xmlns:p14="http://schemas.microsoft.com/office/powerpoint/2010/main" val="393815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&lt;div&gt; defined</a:t>
            </a:r>
            <a:endParaRPr lang="en-US" sz="3600" dirty="0"/>
          </a:p>
        </p:txBody>
      </p:sp>
      <p:sp>
        <p:nvSpPr>
          <p:cNvPr id="3" name="Content Placeholder 2"/>
          <p:cNvSpPr>
            <a:spLocks noGrp="1"/>
          </p:cNvSpPr>
          <p:nvPr>
            <p:ph sz="quarter" idx="1"/>
          </p:nvPr>
        </p:nvSpPr>
        <p:spPr/>
        <p:txBody>
          <a:bodyPr/>
          <a:lstStyle/>
          <a:p>
            <a:r>
              <a:rPr lang="en-US" dirty="0"/>
              <a:t>The &lt;div&gt; tag defines a division or a section in an HTML document.</a:t>
            </a:r>
          </a:p>
          <a:p>
            <a:r>
              <a:rPr lang="en-US" dirty="0"/>
              <a:t>The &lt;div&gt; tag is used to group block-elements to format them with CSS</a:t>
            </a:r>
            <a:r>
              <a:rPr lang="en-US" dirty="0" smtClean="0"/>
              <a:t>.</a:t>
            </a:r>
          </a:p>
          <a:p>
            <a:r>
              <a:rPr lang="en-US" dirty="0"/>
              <a:t>The &lt;div&gt; element is very often used together with CSS, to layout a web page</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008620"/>
            <a:ext cx="4429125"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8794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7013433"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5029" y="304800"/>
            <a:ext cx="6540573" cy="523220"/>
          </a:xfrm>
          <a:prstGeom prst="rect">
            <a:avLst/>
          </a:prstGeom>
          <a:noFill/>
        </p:spPr>
        <p:txBody>
          <a:bodyPr wrap="none" rtlCol="0">
            <a:spAutoFit/>
          </a:bodyPr>
          <a:lstStyle/>
          <a:p>
            <a:r>
              <a:rPr lang="en-US" sz="2800" dirty="0" smtClean="0"/>
              <a:t>How many &lt;div&gt; elements in this code?</a:t>
            </a:r>
            <a:endParaRPr lang="en-US" sz="2800" dirty="0"/>
          </a:p>
        </p:txBody>
      </p:sp>
    </p:spTree>
    <p:extLst>
      <p:ext uri="{BB962C8B-B14F-4D97-AF65-F5344CB8AC3E}">
        <p14:creationId xmlns:p14="http://schemas.microsoft.com/office/powerpoint/2010/main" val="465924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993" y="884420"/>
            <a:ext cx="7013433"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040702" y="622810"/>
            <a:ext cx="1425775" cy="523220"/>
          </a:xfrm>
          <a:prstGeom prst="rect">
            <a:avLst/>
          </a:prstGeom>
          <a:noFill/>
        </p:spPr>
        <p:txBody>
          <a:bodyPr wrap="none" rtlCol="0">
            <a:spAutoFit/>
          </a:bodyPr>
          <a:lstStyle/>
          <a:p>
            <a:r>
              <a:rPr lang="en-US" sz="2800" dirty="0" smtClean="0">
                <a:solidFill>
                  <a:schemeClr val="bg2">
                    <a:lumMod val="50000"/>
                  </a:schemeClr>
                </a:solidFill>
                <a:latin typeface="Tekton Pro Cond" pitchFamily="34" charset="0"/>
              </a:rPr>
              <a:t>header  div</a:t>
            </a:r>
            <a:endParaRPr lang="en-US" sz="2800" dirty="0">
              <a:solidFill>
                <a:schemeClr val="bg2">
                  <a:lumMod val="50000"/>
                </a:schemeClr>
              </a:solidFill>
              <a:latin typeface="Tekton Pro Cond" pitchFamily="34" charset="0"/>
            </a:endParaRPr>
          </a:p>
        </p:txBody>
      </p:sp>
      <p:sp>
        <p:nvSpPr>
          <p:cNvPr id="5" name="TextBox 4"/>
          <p:cNvSpPr txBox="1"/>
          <p:nvPr/>
        </p:nvSpPr>
        <p:spPr>
          <a:xfrm>
            <a:off x="4065068" y="5334000"/>
            <a:ext cx="1401409" cy="523220"/>
          </a:xfrm>
          <a:prstGeom prst="rect">
            <a:avLst/>
          </a:prstGeom>
          <a:noFill/>
        </p:spPr>
        <p:txBody>
          <a:bodyPr wrap="none" rtlCol="0">
            <a:spAutoFit/>
          </a:bodyPr>
          <a:lstStyle/>
          <a:p>
            <a:r>
              <a:rPr lang="en-US" sz="2800" dirty="0" smtClean="0">
                <a:solidFill>
                  <a:schemeClr val="bg2">
                    <a:lumMod val="50000"/>
                  </a:schemeClr>
                </a:solidFill>
                <a:latin typeface="Tekton Pro Cond" pitchFamily="34" charset="0"/>
              </a:rPr>
              <a:t>Footer  div</a:t>
            </a:r>
            <a:endParaRPr lang="en-US" sz="2800" dirty="0">
              <a:solidFill>
                <a:schemeClr val="bg2">
                  <a:lumMod val="50000"/>
                </a:schemeClr>
              </a:solidFill>
              <a:latin typeface="Tekton Pro Cond" pitchFamily="34" charset="0"/>
            </a:endParaRPr>
          </a:p>
        </p:txBody>
      </p:sp>
      <p:sp>
        <p:nvSpPr>
          <p:cNvPr id="6" name="TextBox 5"/>
          <p:cNvSpPr txBox="1"/>
          <p:nvPr/>
        </p:nvSpPr>
        <p:spPr>
          <a:xfrm>
            <a:off x="914400" y="193996"/>
            <a:ext cx="1774845" cy="523220"/>
          </a:xfrm>
          <a:prstGeom prst="rect">
            <a:avLst/>
          </a:prstGeom>
          <a:noFill/>
        </p:spPr>
        <p:txBody>
          <a:bodyPr wrap="none" rtlCol="0">
            <a:spAutoFit/>
          </a:bodyPr>
          <a:lstStyle/>
          <a:p>
            <a:r>
              <a:rPr lang="en-US" sz="2800" dirty="0" smtClean="0">
                <a:solidFill>
                  <a:schemeClr val="bg2">
                    <a:lumMod val="50000"/>
                  </a:schemeClr>
                </a:solidFill>
                <a:latin typeface="Tekton Pro Cond" pitchFamily="34" charset="0"/>
              </a:rPr>
              <a:t>Container  div</a:t>
            </a:r>
            <a:endParaRPr lang="en-US" sz="2800" dirty="0">
              <a:solidFill>
                <a:schemeClr val="bg2">
                  <a:lumMod val="50000"/>
                </a:schemeClr>
              </a:solidFill>
              <a:latin typeface="Tekton Pro Cond" pitchFamily="34" charset="0"/>
            </a:endParaRPr>
          </a:p>
        </p:txBody>
      </p:sp>
      <p:cxnSp>
        <p:nvCxnSpPr>
          <p:cNvPr id="8" name="Curved Connector 7"/>
          <p:cNvCxnSpPr/>
          <p:nvPr/>
        </p:nvCxnSpPr>
        <p:spPr>
          <a:xfrm rot="16200000" flipH="1">
            <a:off x="2238651" y="789842"/>
            <a:ext cx="523220" cy="377967"/>
          </a:xfrm>
          <a:prstGeom prst="curvedConnector3">
            <a:avLst>
              <a:gd name="adj1" fmla="val 44270"/>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1" name="Curved Connector 10"/>
          <p:cNvCxnSpPr/>
          <p:nvPr/>
        </p:nvCxnSpPr>
        <p:spPr>
          <a:xfrm rot="10800000" flipV="1">
            <a:off x="3505200" y="1240436"/>
            <a:ext cx="990600" cy="359764"/>
          </a:xfrm>
          <a:prstGeom prst="curvedConnector3">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3" name="Curved Connector 12"/>
          <p:cNvCxnSpPr/>
          <p:nvPr/>
        </p:nvCxnSpPr>
        <p:spPr>
          <a:xfrm rot="10800000">
            <a:off x="3505200" y="5334000"/>
            <a:ext cx="381001" cy="274310"/>
          </a:xfrm>
          <a:prstGeom prst="curvedConnector3">
            <a:avLst/>
          </a:prstGeom>
          <a:ln>
            <a:tailEnd type="arrow"/>
          </a:ln>
        </p:spPr>
        <p:style>
          <a:lnRef idx="3">
            <a:schemeClr val="accent3"/>
          </a:lnRef>
          <a:fillRef idx="0">
            <a:schemeClr val="accent3"/>
          </a:fillRef>
          <a:effectRef idx="2">
            <a:schemeClr val="accent3"/>
          </a:effectRef>
          <a:fontRef idx="minor">
            <a:schemeClr val="tx1"/>
          </a:fontRef>
        </p:style>
      </p:cxnSp>
      <p:sp>
        <p:nvSpPr>
          <p:cNvPr id="18" name="TextBox 17"/>
          <p:cNvSpPr txBox="1"/>
          <p:nvPr/>
        </p:nvSpPr>
        <p:spPr>
          <a:xfrm>
            <a:off x="134282" y="2918990"/>
            <a:ext cx="1560235" cy="523220"/>
          </a:xfrm>
          <a:prstGeom prst="rect">
            <a:avLst/>
          </a:prstGeom>
          <a:noFill/>
        </p:spPr>
        <p:txBody>
          <a:bodyPr wrap="none" rtlCol="0">
            <a:spAutoFit/>
          </a:bodyPr>
          <a:lstStyle/>
          <a:p>
            <a:r>
              <a:rPr lang="en-US" sz="2800" dirty="0">
                <a:solidFill>
                  <a:schemeClr val="bg2">
                    <a:lumMod val="50000"/>
                  </a:schemeClr>
                </a:solidFill>
                <a:latin typeface="Tekton Pro Cond" pitchFamily="34" charset="0"/>
              </a:rPr>
              <a:t>c</a:t>
            </a:r>
            <a:r>
              <a:rPr lang="en-US" sz="2800" dirty="0" smtClean="0">
                <a:solidFill>
                  <a:schemeClr val="bg2">
                    <a:lumMod val="50000"/>
                  </a:schemeClr>
                </a:solidFill>
                <a:latin typeface="Tekton Pro Cond" pitchFamily="34" charset="0"/>
              </a:rPr>
              <a:t>ontent  div</a:t>
            </a:r>
            <a:endParaRPr lang="en-US" sz="2800" dirty="0">
              <a:solidFill>
                <a:schemeClr val="bg2">
                  <a:lumMod val="50000"/>
                </a:schemeClr>
              </a:solidFill>
              <a:latin typeface="Tekton Pro Cond" pitchFamily="34" charset="0"/>
            </a:endParaRPr>
          </a:p>
        </p:txBody>
      </p:sp>
      <p:cxnSp>
        <p:nvCxnSpPr>
          <p:cNvPr id="17" name="Curved Connector 16"/>
          <p:cNvCxnSpPr/>
          <p:nvPr/>
        </p:nvCxnSpPr>
        <p:spPr>
          <a:xfrm flipV="1">
            <a:off x="523993" y="2438400"/>
            <a:ext cx="847607" cy="480590"/>
          </a:xfrm>
          <a:prstGeom prst="curvedConnector3">
            <a:avLst/>
          </a:prstGeom>
          <a:ln>
            <a:tailEnd type="arrow"/>
          </a:ln>
        </p:spPr>
        <p:style>
          <a:lnRef idx="3">
            <a:schemeClr val="accent3"/>
          </a:lnRef>
          <a:fillRef idx="0">
            <a:schemeClr val="accent3"/>
          </a:fillRef>
          <a:effectRef idx="2">
            <a:schemeClr val="accent3"/>
          </a:effectRef>
          <a:fontRef idx="minor">
            <a:schemeClr val="tx1"/>
          </a:fontRef>
        </p:style>
      </p:cxnSp>
      <p:sp>
        <p:nvSpPr>
          <p:cNvPr id="19" name="TextBox 18"/>
          <p:cNvSpPr txBox="1"/>
          <p:nvPr/>
        </p:nvSpPr>
        <p:spPr>
          <a:xfrm>
            <a:off x="5985558" y="5703332"/>
            <a:ext cx="3103735" cy="646331"/>
          </a:xfrm>
          <a:prstGeom prst="rect">
            <a:avLst/>
          </a:prstGeom>
          <a:noFill/>
        </p:spPr>
        <p:txBody>
          <a:bodyPr wrap="none" rtlCol="0">
            <a:spAutoFit/>
          </a:bodyPr>
          <a:lstStyle/>
          <a:p>
            <a:r>
              <a:rPr lang="en-US" sz="3600" dirty="0" smtClean="0"/>
              <a:t>7 div elements</a:t>
            </a:r>
            <a:endParaRPr lang="en-US" sz="3600" dirty="0"/>
          </a:p>
        </p:txBody>
      </p:sp>
    </p:spTree>
    <p:extLst>
      <p:ext uri="{BB962C8B-B14F-4D97-AF65-F5344CB8AC3E}">
        <p14:creationId xmlns:p14="http://schemas.microsoft.com/office/powerpoint/2010/main" val="1386532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Power of &lt;div&gt;</a:t>
            </a:r>
            <a:endParaRPr lang="en-US" sz="3600" dirty="0"/>
          </a:p>
        </p:txBody>
      </p:sp>
      <p:sp>
        <p:nvSpPr>
          <p:cNvPr id="3" name="Content Placeholder 2"/>
          <p:cNvSpPr>
            <a:spLocks noGrp="1"/>
          </p:cNvSpPr>
          <p:nvPr>
            <p:ph sz="quarter" idx="1"/>
          </p:nvPr>
        </p:nvSpPr>
        <p:spPr/>
        <p:txBody>
          <a:bodyPr/>
          <a:lstStyle/>
          <a:p>
            <a:r>
              <a:rPr lang="en-US" dirty="0"/>
              <a:t>Web developers use &lt;div&gt; elements to group together HTML elements and apply CSS styles to many elements at once.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819400"/>
            <a:ext cx="62865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820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&lt;div&gt; tag and attributes</a:t>
            </a:r>
            <a:endParaRPr lang="en-US" sz="3600" dirty="0"/>
          </a:p>
        </p:txBody>
      </p:sp>
      <p:sp>
        <p:nvSpPr>
          <p:cNvPr id="3" name="Content Placeholder 2"/>
          <p:cNvSpPr>
            <a:spLocks noGrp="1"/>
          </p:cNvSpPr>
          <p:nvPr>
            <p:ph sz="quarter" idx="1"/>
          </p:nvPr>
        </p:nvSpPr>
        <p:spPr/>
        <p:txBody>
          <a:bodyPr/>
          <a:lstStyle/>
          <a:p>
            <a:r>
              <a:rPr lang="en-US" dirty="0" smtClean="0"/>
              <a:t>The &lt;div&gt; tag supports the global attributes in HTML</a:t>
            </a:r>
          </a:p>
          <a:p>
            <a:r>
              <a:rPr lang="en-US" dirty="0" smtClean="0"/>
              <a:t>HTML 5 has introduced some new global attributes</a:t>
            </a:r>
          </a:p>
          <a:p>
            <a:r>
              <a:rPr lang="en-US" dirty="0" smtClean="0"/>
              <a:t>Global attributes can be used on any HTML element</a:t>
            </a:r>
            <a:endParaRPr lang="en-US" dirty="0"/>
          </a:p>
        </p:txBody>
      </p:sp>
      <p:pic>
        <p:nvPicPr>
          <p:cNvPr id="4098" name="Picture 2" descr="C:\Users\stevensna\AppData\Local\Microsoft\Windows\Temporary Internet Files\Content.IE5\1BSHFYO4\MC9003838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8642" y="3276600"/>
            <a:ext cx="2913063" cy="2905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110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Some examples of global attributes</a:t>
            </a:r>
            <a:endParaRPr lang="en-US" sz="3600" dirty="0"/>
          </a:p>
        </p:txBody>
      </p:sp>
      <p:sp>
        <p:nvSpPr>
          <p:cNvPr id="3" name="Content Placeholder 2"/>
          <p:cNvSpPr>
            <a:spLocks noGrp="1"/>
          </p:cNvSpPr>
          <p:nvPr>
            <p:ph sz="quarter" idx="1"/>
          </p:nvPr>
        </p:nvSpPr>
        <p:spPr>
          <a:xfrm>
            <a:off x="301752" y="1527048"/>
            <a:ext cx="8503920" cy="2663952"/>
          </a:xfrm>
        </p:spPr>
        <p:txBody>
          <a:bodyPr>
            <a:normAutofit/>
          </a:bodyPr>
          <a:lstStyle/>
          <a:p>
            <a:r>
              <a:rPr lang="en-US" dirty="0" smtClean="0"/>
              <a:t>id - </a:t>
            </a:r>
            <a:r>
              <a:rPr lang="en-US" dirty="0"/>
              <a:t>Specifies a unique id for an element</a:t>
            </a:r>
            <a:endParaRPr lang="en-US" dirty="0" smtClean="0"/>
          </a:p>
          <a:p>
            <a:r>
              <a:rPr lang="en-US" dirty="0"/>
              <a:t>c</a:t>
            </a:r>
            <a:r>
              <a:rPr lang="en-US" dirty="0" smtClean="0"/>
              <a:t>lass - </a:t>
            </a:r>
            <a:r>
              <a:rPr lang="en-US" dirty="0"/>
              <a:t>Specifies one or more </a:t>
            </a:r>
            <a:r>
              <a:rPr lang="en-US" dirty="0" err="1"/>
              <a:t>classnames</a:t>
            </a:r>
            <a:r>
              <a:rPr lang="en-US" dirty="0"/>
              <a:t> for an element (refers to a class in a style sheet)</a:t>
            </a:r>
            <a:endParaRPr lang="en-US" dirty="0" smtClean="0"/>
          </a:p>
          <a:p>
            <a:r>
              <a:rPr lang="en-US" dirty="0"/>
              <a:t>s</a:t>
            </a:r>
            <a:r>
              <a:rPr lang="en-US" dirty="0" smtClean="0"/>
              <a:t>tyle - </a:t>
            </a:r>
            <a:r>
              <a:rPr lang="en-US" dirty="0"/>
              <a:t>Specifies an inline CSS style for an </a:t>
            </a:r>
            <a:r>
              <a:rPr lang="en-US" dirty="0" smtClean="0"/>
              <a:t>element</a:t>
            </a:r>
          </a:p>
          <a:p>
            <a:r>
              <a:rPr lang="en-US" dirty="0" err="1"/>
              <a:t>l</a:t>
            </a:r>
            <a:r>
              <a:rPr lang="en-US" dirty="0" err="1" smtClean="0"/>
              <a:t>ang</a:t>
            </a:r>
            <a:r>
              <a:rPr lang="en-US" dirty="0" smtClean="0"/>
              <a:t> - </a:t>
            </a:r>
            <a:r>
              <a:rPr lang="en-US" dirty="0"/>
              <a:t>Specifies the language of the element's content</a:t>
            </a:r>
          </a:p>
        </p:txBody>
      </p:sp>
      <p:sp>
        <p:nvSpPr>
          <p:cNvPr id="4" name="TextBox 3"/>
          <p:cNvSpPr txBox="1"/>
          <p:nvPr/>
        </p:nvSpPr>
        <p:spPr>
          <a:xfrm>
            <a:off x="838200" y="5029200"/>
            <a:ext cx="6781800" cy="369332"/>
          </a:xfrm>
          <a:prstGeom prst="rect">
            <a:avLst/>
          </a:prstGeom>
          <a:noFill/>
        </p:spPr>
        <p:txBody>
          <a:bodyPr wrap="square" rtlCol="0">
            <a:spAutoFit/>
          </a:bodyPr>
          <a:lstStyle/>
          <a:p>
            <a:r>
              <a:rPr lang="en-US" dirty="0" smtClean="0"/>
              <a:t>These are just a few examples. It is not the complete list.</a:t>
            </a:r>
            <a:endParaRPr lang="en-US" dirty="0"/>
          </a:p>
        </p:txBody>
      </p:sp>
    </p:spTree>
    <p:extLst>
      <p:ext uri="{BB962C8B-B14F-4D97-AF65-F5344CB8AC3E}">
        <p14:creationId xmlns:p14="http://schemas.microsoft.com/office/powerpoint/2010/main" val="2186740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&lt;header&gt; &lt;footer&gt; &lt;</a:t>
            </a:r>
            <a:r>
              <a:rPr lang="en-US" sz="3200" dirty="0" err="1" smtClean="0"/>
              <a:t>nav</a:t>
            </a:r>
            <a:r>
              <a:rPr lang="en-US" sz="3200" dirty="0" smtClean="0"/>
              <a:t>&gt; are new in html5</a:t>
            </a:r>
            <a:endParaRPr lang="en-US" sz="3200" dirty="0"/>
          </a:p>
        </p:txBody>
      </p:sp>
      <p:sp>
        <p:nvSpPr>
          <p:cNvPr id="3" name="Content Placeholder 2"/>
          <p:cNvSpPr>
            <a:spLocks noGrp="1"/>
          </p:cNvSpPr>
          <p:nvPr>
            <p:ph sz="quarter" idx="1"/>
          </p:nvPr>
        </p:nvSpPr>
        <p:spPr>
          <a:xfrm>
            <a:off x="301752" y="1527048"/>
            <a:ext cx="3432048" cy="4797552"/>
          </a:xfrm>
        </p:spPr>
        <p:txBody>
          <a:bodyPr>
            <a:normAutofit fontScale="92500" lnSpcReduction="20000"/>
          </a:bodyPr>
          <a:lstStyle/>
          <a:p>
            <a:r>
              <a:rPr lang="en-US" dirty="0"/>
              <a:t>A fairly standard layout consists of a banner near the top, navigation, and your content or display box. These are the backbone to any great website</a:t>
            </a:r>
            <a:r>
              <a:rPr lang="en-US" dirty="0" smtClean="0"/>
              <a:t>.</a:t>
            </a:r>
          </a:p>
          <a:p>
            <a:r>
              <a:rPr lang="en-US" dirty="0"/>
              <a:t>In HTML5 there is a &lt;header&gt; element, as well as a &lt;</a:t>
            </a:r>
            <a:r>
              <a:rPr lang="en-US" dirty="0" err="1"/>
              <a:t>nav</a:t>
            </a:r>
            <a:r>
              <a:rPr lang="en-US" dirty="0"/>
              <a:t>&gt;, &lt;footer&gt; </a:t>
            </a:r>
            <a:r>
              <a:rPr lang="en-US" dirty="0" smtClean="0"/>
              <a:t>that can </a:t>
            </a:r>
            <a:r>
              <a:rPr lang="en-US" dirty="0"/>
              <a:t>replace these div tags.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828800"/>
            <a:ext cx="5289291"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548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elements</a:t>
            </a:r>
            <a:endParaRPr lang="en-US" dirty="0"/>
          </a:p>
        </p:txBody>
      </p:sp>
      <p:sp>
        <p:nvSpPr>
          <p:cNvPr id="3" name="Content Placeholder 2"/>
          <p:cNvSpPr>
            <a:spLocks noGrp="1"/>
          </p:cNvSpPr>
          <p:nvPr>
            <p:ph sz="quarter" idx="1"/>
          </p:nvPr>
        </p:nvSpPr>
        <p:spPr>
          <a:xfrm>
            <a:off x="301752" y="1527048"/>
            <a:ext cx="4575048" cy="4572000"/>
          </a:xfrm>
        </p:spPr>
        <p:txBody>
          <a:bodyPr>
            <a:normAutofit lnSpcReduction="10000"/>
          </a:bodyPr>
          <a:lstStyle/>
          <a:p>
            <a:r>
              <a:rPr lang="en-US" dirty="0"/>
              <a:t>Many of existing web sites today contains HTML code like this: &lt;div id="</a:t>
            </a:r>
            <a:r>
              <a:rPr lang="en-US" dirty="0" err="1"/>
              <a:t>nav</a:t>
            </a:r>
            <a:r>
              <a:rPr lang="en-US" dirty="0"/>
              <a:t>"&gt;, &lt;div class="header"&gt;, or &lt;div id="footer"&gt;, to indicate navigation links, header, and footer.</a:t>
            </a:r>
          </a:p>
          <a:p>
            <a:r>
              <a:rPr lang="en-US" dirty="0"/>
              <a:t>HTML5 offers new semantic elements to clearly define different parts of a web </a:t>
            </a:r>
            <a:r>
              <a:rPr lang="en-US" dirty="0" smtClean="0"/>
              <a:t>page; such as &lt;header</a:t>
            </a:r>
            <a:r>
              <a:rPr lang="en-US" dirty="0"/>
              <a:t>&gt;</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600200"/>
            <a:ext cx="3880884" cy="4572000"/>
          </a:xfrm>
          <a:prstGeom prst="rect">
            <a:avLst/>
          </a:prstGeom>
        </p:spPr>
      </p:pic>
    </p:spTree>
    <p:extLst>
      <p:ext uri="{BB962C8B-B14F-4D97-AF65-F5344CB8AC3E}">
        <p14:creationId xmlns:p14="http://schemas.microsoft.com/office/powerpoint/2010/main" val="4229433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Container elements</a:t>
            </a:r>
            <a:endParaRPr lang="en-US" sz="3600" dirty="0"/>
          </a:p>
        </p:txBody>
      </p:sp>
      <p:sp>
        <p:nvSpPr>
          <p:cNvPr id="3" name="Content Placeholder 2"/>
          <p:cNvSpPr>
            <a:spLocks noGrp="1"/>
          </p:cNvSpPr>
          <p:nvPr>
            <p:ph sz="quarter" idx="1"/>
          </p:nvPr>
        </p:nvSpPr>
        <p:spPr/>
        <p:txBody>
          <a:bodyPr/>
          <a:lstStyle/>
          <a:p>
            <a:r>
              <a:rPr lang="en-US" dirty="0"/>
              <a:t>The &lt;header&gt; tag specifies a header for a document or section</a:t>
            </a:r>
            <a:r>
              <a:rPr lang="en-US" dirty="0" smtClean="0"/>
              <a:t>. </a:t>
            </a:r>
            <a:r>
              <a:rPr lang="en-US" dirty="0"/>
              <a:t>The &lt;header&gt; element should be used as a container for introductory content or set of navigational links.</a:t>
            </a:r>
            <a:endParaRPr lang="en-US" dirty="0" smtClean="0"/>
          </a:p>
          <a:p>
            <a:r>
              <a:rPr lang="en-US" dirty="0" smtClean="0"/>
              <a:t>The </a:t>
            </a:r>
            <a:r>
              <a:rPr lang="en-US" dirty="0"/>
              <a:t>&lt;footer&gt; tag defines a footer for a document or section</a:t>
            </a:r>
            <a:r>
              <a:rPr lang="en-US" dirty="0" smtClean="0"/>
              <a:t>. </a:t>
            </a:r>
            <a:r>
              <a:rPr lang="en-US" dirty="0"/>
              <a:t>A footer typically contains the author of the document, copyright information, links to terms of use, contact information, etc.</a:t>
            </a:r>
            <a:endParaRPr lang="en-US" dirty="0" smtClean="0"/>
          </a:p>
          <a:p>
            <a:r>
              <a:rPr lang="en-US" dirty="0" smtClean="0"/>
              <a:t>The </a:t>
            </a:r>
            <a:r>
              <a:rPr lang="en-US" dirty="0"/>
              <a:t>&lt;</a:t>
            </a:r>
            <a:r>
              <a:rPr lang="en-US" dirty="0" err="1"/>
              <a:t>nav</a:t>
            </a:r>
            <a:r>
              <a:rPr lang="en-US" dirty="0"/>
              <a:t>&gt; tag defines a set of navigation links</a:t>
            </a:r>
            <a:r>
              <a:rPr lang="en-US" dirty="0" smtClean="0"/>
              <a:t>. It is only intended for a major block of navigation links.</a:t>
            </a:r>
            <a:endParaRPr lang="en-US" dirty="0"/>
          </a:p>
        </p:txBody>
      </p:sp>
    </p:spTree>
    <p:extLst>
      <p:ext uri="{BB962C8B-B14F-4D97-AF65-F5344CB8AC3E}">
        <p14:creationId xmlns:p14="http://schemas.microsoft.com/office/powerpoint/2010/main" val="517257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CSS for div</a:t>
            </a:r>
            <a:endParaRPr lang="en-US"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3962400" cy="531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H="1" flipV="1">
            <a:off x="1981200" y="2209800"/>
            <a:ext cx="3276600" cy="76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0" name="TextBox 9"/>
          <p:cNvSpPr txBox="1"/>
          <p:nvPr/>
        </p:nvSpPr>
        <p:spPr>
          <a:xfrm>
            <a:off x="5486400" y="1905000"/>
            <a:ext cx="3200400" cy="2246769"/>
          </a:xfrm>
          <a:prstGeom prst="rect">
            <a:avLst/>
          </a:prstGeom>
          <a:noFill/>
        </p:spPr>
        <p:txBody>
          <a:bodyPr wrap="square" rtlCol="0">
            <a:spAutoFit/>
          </a:bodyPr>
          <a:lstStyle/>
          <a:p>
            <a:r>
              <a:rPr lang="en-US" sz="2800" dirty="0" smtClean="0"/>
              <a:t>#main-wrap refers to the div id. </a:t>
            </a:r>
          </a:p>
          <a:p>
            <a:r>
              <a:rPr lang="en-US" sz="2800" dirty="0" smtClean="0"/>
              <a:t>The id attribute specifies a unique name</a:t>
            </a:r>
            <a:endParaRPr lang="en-US" sz="2800" dirty="0"/>
          </a:p>
        </p:txBody>
      </p:sp>
    </p:spTree>
    <p:extLst>
      <p:ext uri="{BB962C8B-B14F-4D97-AF65-F5344CB8AC3E}">
        <p14:creationId xmlns:p14="http://schemas.microsoft.com/office/powerpoint/2010/main" val="3255633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en-US" sz="3600" dirty="0" smtClean="0"/>
              <a:t>Website Layouts</a:t>
            </a:r>
            <a:endParaRPr lang="en-US" sz="3600" dirty="0"/>
          </a:p>
        </p:txBody>
      </p:sp>
      <p:sp>
        <p:nvSpPr>
          <p:cNvPr id="7" name="Content Placeholder 6"/>
          <p:cNvSpPr>
            <a:spLocks noGrp="1"/>
          </p:cNvSpPr>
          <p:nvPr>
            <p:ph sz="quarter" idx="1"/>
          </p:nvPr>
        </p:nvSpPr>
        <p:spPr/>
        <p:txBody>
          <a:bodyPr/>
          <a:lstStyle/>
          <a:p>
            <a:r>
              <a:rPr lang="en-US" altLang="en-US" dirty="0" smtClean="0"/>
              <a:t>Most websites have organized their content in multiple columns (formatted like a magazine or newspaper).</a:t>
            </a:r>
          </a:p>
          <a:p>
            <a:r>
              <a:rPr lang="en-US" altLang="en-US" dirty="0" smtClean="0"/>
              <a:t>Multiple columns are created by using &lt;div&gt; or &lt;table&gt; elements. </a:t>
            </a:r>
          </a:p>
          <a:p>
            <a:r>
              <a:rPr lang="en-US" altLang="en-US" dirty="0" smtClean="0"/>
              <a:t>Cascading Style Sheets are used to position elements, or to create backgrounds or a colorful look for the pages. </a:t>
            </a:r>
          </a:p>
          <a:p>
            <a:endParaRPr lang="en-US" dirty="0"/>
          </a:p>
        </p:txBody>
      </p:sp>
      <p:sp>
        <p:nvSpPr>
          <p:cNvPr id="6" name="TextBox 5"/>
          <p:cNvSpPr txBox="1"/>
          <p:nvPr/>
        </p:nvSpPr>
        <p:spPr>
          <a:xfrm>
            <a:off x="838200" y="4953000"/>
            <a:ext cx="7467600" cy="1292662"/>
          </a:xfrm>
          <a:prstGeom prst="rect">
            <a:avLst/>
          </a:prstGeom>
          <a:noFill/>
        </p:spPr>
        <p:txBody>
          <a:bodyPr wrap="square" rtlCol="0">
            <a:spAutoFit/>
          </a:bodyPr>
          <a:lstStyle/>
          <a:p>
            <a:pPr algn="ctr"/>
            <a:r>
              <a:rPr lang="en-US" sz="2000" dirty="0">
                <a:solidFill>
                  <a:srgbClr val="C00000"/>
                </a:solidFill>
                <a:latin typeface="verdana"/>
              </a:rPr>
              <a:t>Even though it is possible to create nice layouts with HTML tables, tables were designed for presenting tabular data - NOT as a layout tool!</a:t>
            </a:r>
          </a:p>
          <a:p>
            <a:endParaRPr lang="en-US" dirty="0"/>
          </a:p>
        </p:txBody>
      </p:sp>
    </p:spTree>
    <p:extLst>
      <p:ext uri="{BB962C8B-B14F-4D97-AF65-F5344CB8AC3E}">
        <p14:creationId xmlns:p14="http://schemas.microsoft.com/office/powerpoint/2010/main" val="34920395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Why use Fixed Layout</a:t>
            </a:r>
            <a:endParaRPr lang="en-US" sz="3600" dirty="0"/>
          </a:p>
        </p:txBody>
      </p:sp>
      <p:sp>
        <p:nvSpPr>
          <p:cNvPr id="3" name="Content Placeholder 2"/>
          <p:cNvSpPr>
            <a:spLocks noGrp="1"/>
          </p:cNvSpPr>
          <p:nvPr>
            <p:ph sz="quarter" idx="1"/>
          </p:nvPr>
        </p:nvSpPr>
        <p:spPr/>
        <p:txBody>
          <a:bodyPr/>
          <a:lstStyle/>
          <a:p>
            <a:r>
              <a:rPr lang="en-US" dirty="0"/>
              <a:t>A fixed website layout has a wrapper that is a fixed width, and the components inside it have either percentage widths or fixed widths. </a:t>
            </a:r>
            <a:endParaRPr lang="en-US" dirty="0" smtClean="0"/>
          </a:p>
          <a:p>
            <a:r>
              <a:rPr lang="en-US" dirty="0" smtClean="0"/>
              <a:t>The </a:t>
            </a:r>
            <a:r>
              <a:rPr lang="en-US" dirty="0"/>
              <a:t>important thing is that the container (wrapper) element is set to not move. No matter what screen resolution the visitor has, he or she will see the same width as other visitors.</a:t>
            </a:r>
          </a:p>
        </p:txBody>
      </p:sp>
    </p:spTree>
    <p:extLst>
      <p:ext uri="{BB962C8B-B14F-4D97-AF65-F5344CB8AC3E}">
        <p14:creationId xmlns:p14="http://schemas.microsoft.com/office/powerpoint/2010/main" val="120259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Fixed Layout in Pixels</a:t>
            </a:r>
            <a:endParaRPr lang="en-US" sz="3600" dirty="0"/>
          </a:p>
        </p:txBody>
      </p:sp>
      <p:sp>
        <p:nvSpPr>
          <p:cNvPr id="3" name="Content Placeholder 2"/>
          <p:cNvSpPr>
            <a:spLocks noGrp="1"/>
          </p:cNvSpPr>
          <p:nvPr>
            <p:ph sz="quarter" idx="1"/>
          </p:nvPr>
        </p:nvSpPr>
        <p:spPr>
          <a:xfrm>
            <a:off x="5562600" y="1527048"/>
            <a:ext cx="3243072" cy="2816352"/>
          </a:xfrm>
        </p:spPr>
        <p:txBody>
          <a:bodyPr>
            <a:normAutofit/>
          </a:bodyPr>
          <a:lstStyle/>
          <a:p>
            <a:pPr marL="0" indent="0">
              <a:buNone/>
            </a:pPr>
            <a:r>
              <a:rPr lang="en-US" dirty="0" smtClean="0"/>
              <a:t>In this example 960 </a:t>
            </a:r>
            <a:r>
              <a:rPr lang="en-US" dirty="0"/>
              <a:t>pixels </a:t>
            </a:r>
            <a:r>
              <a:rPr lang="en-US" dirty="0" smtClean="0"/>
              <a:t>is the fixed width.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52578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29000" y="5301734"/>
            <a:ext cx="1378904" cy="369332"/>
          </a:xfrm>
          <a:prstGeom prst="rect">
            <a:avLst/>
          </a:prstGeom>
          <a:noFill/>
        </p:spPr>
        <p:txBody>
          <a:bodyPr wrap="none" rtlCol="0">
            <a:spAutoFit/>
          </a:bodyPr>
          <a:lstStyle/>
          <a:p>
            <a:r>
              <a:rPr lang="en-US" dirty="0" smtClean="0">
                <a:solidFill>
                  <a:srgbClr val="FFFF00"/>
                </a:solidFill>
              </a:rPr>
              <a:t>20 </a:t>
            </a:r>
            <a:r>
              <a:rPr lang="en-US" dirty="0" err="1" smtClean="0">
                <a:solidFill>
                  <a:srgbClr val="FFFF00"/>
                </a:solidFill>
              </a:rPr>
              <a:t>px</a:t>
            </a:r>
            <a:r>
              <a:rPr lang="en-US" dirty="0" smtClean="0">
                <a:solidFill>
                  <a:srgbClr val="FFFF00"/>
                </a:solidFill>
              </a:rPr>
              <a:t> space</a:t>
            </a:r>
            <a:endParaRPr lang="en-US" dirty="0">
              <a:solidFill>
                <a:srgbClr val="FFFF00"/>
              </a:solidFill>
            </a:endParaRPr>
          </a:p>
        </p:txBody>
      </p:sp>
      <p:sp>
        <p:nvSpPr>
          <p:cNvPr id="5" name="TextBox 4"/>
          <p:cNvSpPr txBox="1"/>
          <p:nvPr/>
        </p:nvSpPr>
        <p:spPr>
          <a:xfrm>
            <a:off x="228600" y="1981200"/>
            <a:ext cx="3033203" cy="369332"/>
          </a:xfrm>
          <a:prstGeom prst="rect">
            <a:avLst/>
          </a:prstGeom>
          <a:noFill/>
        </p:spPr>
        <p:txBody>
          <a:bodyPr wrap="none" rtlCol="0">
            <a:spAutoFit/>
          </a:bodyPr>
          <a:lstStyle/>
          <a:p>
            <a:r>
              <a:rPr lang="en-US" dirty="0" smtClean="0">
                <a:solidFill>
                  <a:srgbClr val="FFFF00"/>
                </a:solidFill>
              </a:rPr>
              <a:t>40 </a:t>
            </a:r>
            <a:r>
              <a:rPr lang="en-US" dirty="0" err="1" smtClean="0">
                <a:solidFill>
                  <a:srgbClr val="FFFF00"/>
                </a:solidFill>
              </a:rPr>
              <a:t>px</a:t>
            </a:r>
            <a:r>
              <a:rPr lang="en-US" dirty="0" smtClean="0">
                <a:solidFill>
                  <a:srgbClr val="FFFF00"/>
                </a:solidFill>
              </a:rPr>
              <a:t> left and right margins</a:t>
            </a:r>
            <a:endParaRPr lang="en-US" dirty="0">
              <a:solidFill>
                <a:srgbClr val="FFFF00"/>
              </a:solidFill>
            </a:endParaRPr>
          </a:p>
        </p:txBody>
      </p:sp>
    </p:spTree>
    <p:extLst>
      <p:ext uri="{BB962C8B-B14F-4D97-AF65-F5344CB8AC3E}">
        <p14:creationId xmlns:p14="http://schemas.microsoft.com/office/powerpoint/2010/main" val="1927074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Fixed Layout in Pixels</a:t>
            </a:r>
            <a:endParaRPr lang="en-US" sz="3600" dirty="0"/>
          </a:p>
        </p:txBody>
      </p:sp>
      <p:sp>
        <p:nvSpPr>
          <p:cNvPr id="3" name="Content Placeholder 2"/>
          <p:cNvSpPr>
            <a:spLocks noGrp="1"/>
          </p:cNvSpPr>
          <p:nvPr>
            <p:ph sz="quarter" idx="1"/>
          </p:nvPr>
        </p:nvSpPr>
        <p:spPr>
          <a:xfrm>
            <a:off x="5562600" y="1527048"/>
            <a:ext cx="3352800" cy="3959352"/>
          </a:xfrm>
        </p:spPr>
        <p:txBody>
          <a:bodyPr>
            <a:normAutofit/>
          </a:bodyPr>
          <a:lstStyle/>
          <a:p>
            <a:pPr>
              <a:buFont typeface="Arial" panose="020B0604020202020204" pitchFamily="34" charset="0"/>
              <a:buChar char="•"/>
            </a:pPr>
            <a:r>
              <a:rPr lang="en-US" dirty="0" smtClean="0"/>
              <a:t>The container div is 960px</a:t>
            </a:r>
          </a:p>
          <a:p>
            <a:pPr>
              <a:buFont typeface="Arial" panose="020B0604020202020204" pitchFamily="34" charset="0"/>
              <a:buChar char="•"/>
            </a:pPr>
            <a:r>
              <a:rPr lang="en-US" dirty="0" smtClean="0"/>
              <a:t>The header div is 880px plus 80 pixels of margins.</a:t>
            </a:r>
          </a:p>
          <a:p>
            <a:pPr>
              <a:buFont typeface="Arial" panose="020B0604020202020204" pitchFamily="34" charset="0"/>
              <a:buChar char="•"/>
            </a:pPr>
            <a:r>
              <a:rPr lang="en-US" dirty="0" smtClean="0"/>
              <a:t>The Content div and sidebar div plus a 20px space equal 880 </a:t>
            </a:r>
            <a:r>
              <a:rPr lang="en-US" dirty="0" err="1" smtClean="0"/>
              <a:t>px</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52578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29000" y="5301734"/>
            <a:ext cx="1378904" cy="369332"/>
          </a:xfrm>
          <a:prstGeom prst="rect">
            <a:avLst/>
          </a:prstGeom>
          <a:noFill/>
        </p:spPr>
        <p:txBody>
          <a:bodyPr wrap="none" rtlCol="0">
            <a:spAutoFit/>
          </a:bodyPr>
          <a:lstStyle/>
          <a:p>
            <a:r>
              <a:rPr lang="en-US" dirty="0" smtClean="0">
                <a:solidFill>
                  <a:srgbClr val="FFFF00"/>
                </a:solidFill>
              </a:rPr>
              <a:t>20 </a:t>
            </a:r>
            <a:r>
              <a:rPr lang="en-US" dirty="0" err="1" smtClean="0">
                <a:solidFill>
                  <a:srgbClr val="FFFF00"/>
                </a:solidFill>
              </a:rPr>
              <a:t>px</a:t>
            </a:r>
            <a:r>
              <a:rPr lang="en-US" dirty="0" smtClean="0">
                <a:solidFill>
                  <a:srgbClr val="FFFF00"/>
                </a:solidFill>
              </a:rPr>
              <a:t> space</a:t>
            </a:r>
            <a:endParaRPr lang="en-US" dirty="0">
              <a:solidFill>
                <a:srgbClr val="FFFF00"/>
              </a:solidFill>
            </a:endParaRPr>
          </a:p>
        </p:txBody>
      </p:sp>
      <p:sp>
        <p:nvSpPr>
          <p:cNvPr id="5" name="TextBox 4"/>
          <p:cNvSpPr txBox="1"/>
          <p:nvPr/>
        </p:nvSpPr>
        <p:spPr>
          <a:xfrm>
            <a:off x="228600" y="1981200"/>
            <a:ext cx="3033203" cy="369332"/>
          </a:xfrm>
          <a:prstGeom prst="rect">
            <a:avLst/>
          </a:prstGeom>
          <a:noFill/>
        </p:spPr>
        <p:txBody>
          <a:bodyPr wrap="none" rtlCol="0">
            <a:spAutoFit/>
          </a:bodyPr>
          <a:lstStyle/>
          <a:p>
            <a:r>
              <a:rPr lang="en-US" dirty="0" smtClean="0">
                <a:solidFill>
                  <a:srgbClr val="FFFF00"/>
                </a:solidFill>
              </a:rPr>
              <a:t>40 </a:t>
            </a:r>
            <a:r>
              <a:rPr lang="en-US" dirty="0" err="1" smtClean="0">
                <a:solidFill>
                  <a:srgbClr val="FFFF00"/>
                </a:solidFill>
              </a:rPr>
              <a:t>px</a:t>
            </a:r>
            <a:r>
              <a:rPr lang="en-US" dirty="0" smtClean="0">
                <a:solidFill>
                  <a:srgbClr val="FFFF00"/>
                </a:solidFill>
              </a:rPr>
              <a:t> left and right margins</a:t>
            </a:r>
            <a:endParaRPr lang="en-US" dirty="0">
              <a:solidFill>
                <a:srgbClr val="FFFF00"/>
              </a:solidFill>
            </a:endParaRPr>
          </a:p>
        </p:txBody>
      </p:sp>
      <p:sp>
        <p:nvSpPr>
          <p:cNvPr id="6" name="TextBox 5"/>
          <p:cNvSpPr txBox="1"/>
          <p:nvPr/>
        </p:nvSpPr>
        <p:spPr>
          <a:xfrm>
            <a:off x="1948623" y="2868331"/>
            <a:ext cx="1313180" cy="369332"/>
          </a:xfrm>
          <a:prstGeom prst="rect">
            <a:avLst/>
          </a:prstGeom>
          <a:noFill/>
        </p:spPr>
        <p:txBody>
          <a:bodyPr wrap="none" rtlCol="0">
            <a:spAutoFit/>
          </a:bodyPr>
          <a:lstStyle/>
          <a:p>
            <a:r>
              <a:rPr lang="en-US" dirty="0" smtClean="0">
                <a:solidFill>
                  <a:schemeClr val="bg1">
                    <a:lumMod val="95000"/>
                  </a:schemeClr>
                </a:solidFill>
              </a:rPr>
              <a:t>Header div</a:t>
            </a:r>
            <a:endParaRPr lang="en-US" dirty="0">
              <a:solidFill>
                <a:schemeClr val="bg1">
                  <a:lumMod val="95000"/>
                </a:schemeClr>
              </a:solidFill>
            </a:endParaRPr>
          </a:p>
        </p:txBody>
      </p:sp>
      <p:sp>
        <p:nvSpPr>
          <p:cNvPr id="7" name="TextBox 6"/>
          <p:cNvSpPr txBox="1"/>
          <p:nvPr/>
        </p:nvSpPr>
        <p:spPr>
          <a:xfrm>
            <a:off x="762000" y="4419600"/>
            <a:ext cx="1374094" cy="369332"/>
          </a:xfrm>
          <a:prstGeom prst="rect">
            <a:avLst/>
          </a:prstGeom>
          <a:noFill/>
        </p:spPr>
        <p:txBody>
          <a:bodyPr wrap="none" rtlCol="0">
            <a:spAutoFit/>
          </a:bodyPr>
          <a:lstStyle/>
          <a:p>
            <a:r>
              <a:rPr lang="en-US" dirty="0" smtClean="0">
                <a:solidFill>
                  <a:schemeClr val="bg1">
                    <a:lumMod val="95000"/>
                  </a:schemeClr>
                </a:solidFill>
              </a:rPr>
              <a:t>Content div</a:t>
            </a:r>
            <a:endParaRPr lang="en-US" dirty="0">
              <a:solidFill>
                <a:schemeClr val="bg1">
                  <a:lumMod val="95000"/>
                </a:schemeClr>
              </a:solidFill>
            </a:endParaRPr>
          </a:p>
        </p:txBody>
      </p:sp>
      <p:sp>
        <p:nvSpPr>
          <p:cNvPr id="8" name="TextBox 7"/>
          <p:cNvSpPr txBox="1"/>
          <p:nvPr/>
        </p:nvSpPr>
        <p:spPr>
          <a:xfrm>
            <a:off x="3886200" y="4122508"/>
            <a:ext cx="1340432" cy="369332"/>
          </a:xfrm>
          <a:prstGeom prst="rect">
            <a:avLst/>
          </a:prstGeom>
          <a:noFill/>
        </p:spPr>
        <p:txBody>
          <a:bodyPr wrap="none" rtlCol="0">
            <a:spAutoFit/>
          </a:bodyPr>
          <a:lstStyle/>
          <a:p>
            <a:r>
              <a:rPr lang="en-US" dirty="0" smtClean="0">
                <a:solidFill>
                  <a:schemeClr val="bg1">
                    <a:lumMod val="95000"/>
                  </a:schemeClr>
                </a:solidFill>
              </a:rPr>
              <a:t>Sidebar div</a:t>
            </a:r>
            <a:endParaRPr lang="en-US" dirty="0">
              <a:solidFill>
                <a:schemeClr val="bg1">
                  <a:lumMod val="95000"/>
                </a:schemeClr>
              </a:solidFill>
            </a:endParaRPr>
          </a:p>
        </p:txBody>
      </p:sp>
      <p:sp>
        <p:nvSpPr>
          <p:cNvPr id="9" name="TextBox 8"/>
          <p:cNvSpPr txBox="1"/>
          <p:nvPr/>
        </p:nvSpPr>
        <p:spPr>
          <a:xfrm>
            <a:off x="2030376" y="6290048"/>
            <a:ext cx="1231427" cy="369332"/>
          </a:xfrm>
          <a:prstGeom prst="rect">
            <a:avLst/>
          </a:prstGeom>
          <a:noFill/>
        </p:spPr>
        <p:txBody>
          <a:bodyPr wrap="none" rtlCol="0">
            <a:spAutoFit/>
          </a:bodyPr>
          <a:lstStyle/>
          <a:p>
            <a:r>
              <a:rPr lang="en-US" dirty="0" smtClean="0">
                <a:solidFill>
                  <a:schemeClr val="bg1">
                    <a:lumMod val="95000"/>
                  </a:schemeClr>
                </a:solidFill>
              </a:rPr>
              <a:t>Footer div</a:t>
            </a:r>
            <a:endParaRPr lang="en-US" dirty="0">
              <a:solidFill>
                <a:schemeClr val="bg1">
                  <a:lumMod val="95000"/>
                </a:schemeClr>
              </a:solidFill>
            </a:endParaRPr>
          </a:p>
        </p:txBody>
      </p:sp>
    </p:spTree>
    <p:extLst>
      <p:ext uri="{BB962C8B-B14F-4D97-AF65-F5344CB8AC3E}">
        <p14:creationId xmlns:p14="http://schemas.microsoft.com/office/powerpoint/2010/main" val="2874313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From Fixed to Fluid</a:t>
            </a:r>
            <a:endParaRPr lang="en-US" sz="3600" dirty="0"/>
          </a:p>
        </p:txBody>
      </p:sp>
      <p:sp>
        <p:nvSpPr>
          <p:cNvPr id="3" name="Content Placeholder 2"/>
          <p:cNvSpPr>
            <a:spLocks noGrp="1"/>
          </p:cNvSpPr>
          <p:nvPr>
            <p:ph sz="quarter" idx="1"/>
          </p:nvPr>
        </p:nvSpPr>
        <p:spPr>
          <a:xfrm>
            <a:off x="5562600" y="1527048"/>
            <a:ext cx="3352800" cy="3959352"/>
          </a:xfrm>
        </p:spPr>
        <p:txBody>
          <a:bodyPr>
            <a:normAutofit/>
          </a:bodyPr>
          <a:lstStyle/>
          <a:p>
            <a:pPr>
              <a:buFont typeface="Arial" panose="020B0604020202020204" pitchFamily="34" charset="0"/>
              <a:buChar char="•"/>
            </a:pPr>
            <a:r>
              <a:rPr lang="en-US" dirty="0" smtClean="0"/>
              <a:t>Compute Percentages and change from pixels to </a:t>
            </a:r>
            <a:r>
              <a:rPr lang="en-US" dirty="0" err="1" smtClean="0"/>
              <a:t>percents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52578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29000" y="5301734"/>
            <a:ext cx="1378904" cy="369332"/>
          </a:xfrm>
          <a:prstGeom prst="rect">
            <a:avLst/>
          </a:prstGeom>
          <a:noFill/>
        </p:spPr>
        <p:txBody>
          <a:bodyPr wrap="none" rtlCol="0">
            <a:spAutoFit/>
          </a:bodyPr>
          <a:lstStyle/>
          <a:p>
            <a:r>
              <a:rPr lang="en-US" dirty="0" smtClean="0">
                <a:solidFill>
                  <a:srgbClr val="FFFF00"/>
                </a:solidFill>
              </a:rPr>
              <a:t>20 </a:t>
            </a:r>
            <a:r>
              <a:rPr lang="en-US" dirty="0" err="1" smtClean="0">
                <a:solidFill>
                  <a:srgbClr val="FFFF00"/>
                </a:solidFill>
              </a:rPr>
              <a:t>px</a:t>
            </a:r>
            <a:r>
              <a:rPr lang="en-US" dirty="0" smtClean="0">
                <a:solidFill>
                  <a:srgbClr val="FFFF00"/>
                </a:solidFill>
              </a:rPr>
              <a:t> space</a:t>
            </a:r>
            <a:endParaRPr lang="en-US" dirty="0">
              <a:solidFill>
                <a:srgbClr val="FFFF00"/>
              </a:solidFill>
            </a:endParaRPr>
          </a:p>
        </p:txBody>
      </p:sp>
      <p:sp>
        <p:nvSpPr>
          <p:cNvPr id="5" name="TextBox 4"/>
          <p:cNvSpPr txBox="1"/>
          <p:nvPr/>
        </p:nvSpPr>
        <p:spPr>
          <a:xfrm>
            <a:off x="228600" y="1981200"/>
            <a:ext cx="3033203" cy="369332"/>
          </a:xfrm>
          <a:prstGeom prst="rect">
            <a:avLst/>
          </a:prstGeom>
          <a:noFill/>
        </p:spPr>
        <p:txBody>
          <a:bodyPr wrap="none" rtlCol="0">
            <a:spAutoFit/>
          </a:bodyPr>
          <a:lstStyle/>
          <a:p>
            <a:r>
              <a:rPr lang="en-US" dirty="0" smtClean="0">
                <a:solidFill>
                  <a:srgbClr val="FFFF00"/>
                </a:solidFill>
              </a:rPr>
              <a:t>40 </a:t>
            </a:r>
            <a:r>
              <a:rPr lang="en-US" dirty="0" err="1" smtClean="0">
                <a:solidFill>
                  <a:srgbClr val="FFFF00"/>
                </a:solidFill>
              </a:rPr>
              <a:t>px</a:t>
            </a:r>
            <a:r>
              <a:rPr lang="en-US" dirty="0" smtClean="0">
                <a:solidFill>
                  <a:srgbClr val="FFFF00"/>
                </a:solidFill>
              </a:rPr>
              <a:t> left and right margins</a:t>
            </a:r>
            <a:endParaRPr lang="en-US" dirty="0">
              <a:solidFill>
                <a:srgbClr val="FFFF00"/>
              </a:solidFill>
            </a:endParaRPr>
          </a:p>
        </p:txBody>
      </p:sp>
      <p:sp>
        <p:nvSpPr>
          <p:cNvPr id="7" name="TextBox 6"/>
          <p:cNvSpPr txBox="1"/>
          <p:nvPr/>
        </p:nvSpPr>
        <p:spPr>
          <a:xfrm>
            <a:off x="452400" y="3917643"/>
            <a:ext cx="1374094" cy="369332"/>
          </a:xfrm>
          <a:prstGeom prst="rect">
            <a:avLst/>
          </a:prstGeom>
          <a:noFill/>
        </p:spPr>
        <p:txBody>
          <a:bodyPr wrap="none" rtlCol="0">
            <a:spAutoFit/>
          </a:bodyPr>
          <a:lstStyle/>
          <a:p>
            <a:r>
              <a:rPr lang="en-US" dirty="0" smtClean="0">
                <a:solidFill>
                  <a:schemeClr val="bg1">
                    <a:lumMod val="95000"/>
                  </a:schemeClr>
                </a:solidFill>
              </a:rPr>
              <a:t>Content div</a:t>
            </a:r>
            <a:endParaRPr lang="en-US" dirty="0">
              <a:solidFill>
                <a:schemeClr val="bg1">
                  <a:lumMod val="95000"/>
                </a:schemeClr>
              </a:solidFill>
            </a:endParaRPr>
          </a:p>
        </p:txBody>
      </p:sp>
      <p:sp>
        <p:nvSpPr>
          <p:cNvPr id="8" name="TextBox 7"/>
          <p:cNvSpPr txBox="1"/>
          <p:nvPr/>
        </p:nvSpPr>
        <p:spPr>
          <a:xfrm>
            <a:off x="3886200" y="3970733"/>
            <a:ext cx="1340432" cy="369332"/>
          </a:xfrm>
          <a:prstGeom prst="rect">
            <a:avLst/>
          </a:prstGeom>
          <a:noFill/>
        </p:spPr>
        <p:txBody>
          <a:bodyPr wrap="none" rtlCol="0">
            <a:spAutoFit/>
          </a:bodyPr>
          <a:lstStyle/>
          <a:p>
            <a:r>
              <a:rPr lang="en-US" dirty="0" smtClean="0">
                <a:solidFill>
                  <a:schemeClr val="bg1">
                    <a:lumMod val="95000"/>
                  </a:schemeClr>
                </a:solidFill>
              </a:rPr>
              <a:t>Sidebar div</a:t>
            </a:r>
            <a:endParaRPr lang="en-US" dirty="0">
              <a:solidFill>
                <a:schemeClr val="bg1">
                  <a:lumMod val="95000"/>
                </a:schemeClr>
              </a:solidFill>
            </a:endParaRPr>
          </a:p>
        </p:txBody>
      </p:sp>
      <p:sp>
        <p:nvSpPr>
          <p:cNvPr id="9" name="TextBox 8"/>
          <p:cNvSpPr txBox="1"/>
          <p:nvPr/>
        </p:nvSpPr>
        <p:spPr>
          <a:xfrm>
            <a:off x="2030376" y="6290048"/>
            <a:ext cx="1231427" cy="369332"/>
          </a:xfrm>
          <a:prstGeom prst="rect">
            <a:avLst/>
          </a:prstGeom>
          <a:noFill/>
        </p:spPr>
        <p:txBody>
          <a:bodyPr wrap="none" rtlCol="0">
            <a:spAutoFit/>
          </a:bodyPr>
          <a:lstStyle/>
          <a:p>
            <a:r>
              <a:rPr lang="en-US" dirty="0" smtClean="0">
                <a:solidFill>
                  <a:schemeClr val="bg1">
                    <a:lumMod val="95000"/>
                  </a:schemeClr>
                </a:solidFill>
              </a:rPr>
              <a:t>Footer div</a:t>
            </a:r>
            <a:endParaRPr lang="en-US" dirty="0">
              <a:solidFill>
                <a:schemeClr val="bg1">
                  <a:lumMod val="95000"/>
                </a:schemeClr>
              </a:solidFill>
            </a:endParaRPr>
          </a:p>
        </p:txBody>
      </p:sp>
      <p:sp>
        <p:nvSpPr>
          <p:cNvPr id="10" name="TextBox 9"/>
          <p:cNvSpPr txBox="1"/>
          <p:nvPr/>
        </p:nvSpPr>
        <p:spPr>
          <a:xfrm>
            <a:off x="2136094" y="2868331"/>
            <a:ext cx="1444626" cy="369332"/>
          </a:xfrm>
          <a:prstGeom prst="rect">
            <a:avLst/>
          </a:prstGeom>
          <a:noFill/>
        </p:spPr>
        <p:txBody>
          <a:bodyPr wrap="none" rtlCol="0">
            <a:spAutoFit/>
          </a:bodyPr>
          <a:lstStyle/>
          <a:p>
            <a:r>
              <a:rPr lang="en-US" dirty="0" smtClean="0">
                <a:solidFill>
                  <a:schemeClr val="bg1">
                    <a:lumMod val="95000"/>
                  </a:schemeClr>
                </a:solidFill>
              </a:rPr>
              <a:t>Header 92%</a:t>
            </a:r>
            <a:endParaRPr lang="en-US" dirty="0">
              <a:solidFill>
                <a:schemeClr val="bg1">
                  <a:lumMod val="95000"/>
                </a:schemeClr>
              </a:solidFill>
            </a:endParaRPr>
          </a:p>
        </p:txBody>
      </p:sp>
      <p:sp>
        <p:nvSpPr>
          <p:cNvPr id="11" name="TextBox 10"/>
          <p:cNvSpPr txBox="1"/>
          <p:nvPr/>
        </p:nvSpPr>
        <p:spPr>
          <a:xfrm>
            <a:off x="831510" y="4286975"/>
            <a:ext cx="615874" cy="369332"/>
          </a:xfrm>
          <a:prstGeom prst="rect">
            <a:avLst/>
          </a:prstGeom>
          <a:noFill/>
        </p:spPr>
        <p:txBody>
          <a:bodyPr wrap="none" rtlCol="0">
            <a:spAutoFit/>
          </a:bodyPr>
          <a:lstStyle/>
          <a:p>
            <a:r>
              <a:rPr lang="en-US" dirty="0" smtClean="0">
                <a:solidFill>
                  <a:schemeClr val="bg1">
                    <a:lumMod val="95000"/>
                  </a:schemeClr>
                </a:solidFill>
              </a:rPr>
              <a:t>73%</a:t>
            </a:r>
            <a:endParaRPr lang="en-US" dirty="0">
              <a:solidFill>
                <a:schemeClr val="bg1">
                  <a:lumMod val="95000"/>
                </a:schemeClr>
              </a:solidFill>
            </a:endParaRPr>
          </a:p>
        </p:txBody>
      </p:sp>
      <p:sp>
        <p:nvSpPr>
          <p:cNvPr id="12" name="TextBox 11"/>
          <p:cNvSpPr txBox="1"/>
          <p:nvPr/>
        </p:nvSpPr>
        <p:spPr>
          <a:xfrm>
            <a:off x="4355701" y="4286975"/>
            <a:ext cx="623889" cy="369332"/>
          </a:xfrm>
          <a:prstGeom prst="rect">
            <a:avLst/>
          </a:prstGeom>
          <a:noFill/>
        </p:spPr>
        <p:txBody>
          <a:bodyPr wrap="none" rtlCol="0">
            <a:spAutoFit/>
          </a:bodyPr>
          <a:lstStyle/>
          <a:p>
            <a:r>
              <a:rPr lang="en-US" dirty="0" smtClean="0">
                <a:solidFill>
                  <a:schemeClr val="bg1">
                    <a:lumMod val="95000"/>
                  </a:schemeClr>
                </a:solidFill>
              </a:rPr>
              <a:t>25%</a:t>
            </a:r>
            <a:endParaRPr lang="en-US" dirty="0">
              <a:solidFill>
                <a:schemeClr val="bg1">
                  <a:lumMod val="95000"/>
                </a:schemeClr>
              </a:solidFill>
            </a:endParaRPr>
          </a:p>
        </p:txBody>
      </p:sp>
    </p:spTree>
    <p:extLst>
      <p:ext uri="{BB962C8B-B14F-4D97-AF65-F5344CB8AC3E}">
        <p14:creationId xmlns:p14="http://schemas.microsoft.com/office/powerpoint/2010/main" val="20500891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From Fixed Layout to Fluid</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r>
                  <a:rPr lang="en-US" dirty="0" smtClean="0"/>
                  <a:t>The concept of fixed layout to fluid means we want to calculate an equivalent percentage to use inside the wrapper div.</a:t>
                </a:r>
              </a:p>
              <a:p>
                <a:r>
                  <a:rPr lang="en-US" dirty="0" smtClean="0"/>
                  <a:t>In our example, we divide </a:t>
                </a:r>
                <a14:m>
                  <m:oMath xmlns:m="http://schemas.openxmlformats.org/officeDocument/2006/math">
                    <m:r>
                      <a:rPr lang="en-US" b="0" i="1" smtClean="0">
                        <a:latin typeface="Cambria Math"/>
                      </a:rPr>
                      <m:t>880</m:t>
                    </m:r>
                    <m:r>
                      <a:rPr lang="en-US" b="0" i="1" smtClean="0">
                        <a:latin typeface="Cambria Math"/>
                        <a:ea typeface="Cambria Math"/>
                      </a:rPr>
                      <m:t>÷960</m:t>
                    </m:r>
                  </m:oMath>
                </a14:m>
                <a:r>
                  <a:rPr lang="en-US" dirty="0" smtClean="0"/>
                  <a:t> </a:t>
                </a:r>
                <a:r>
                  <a:rPr lang="en-US" dirty="0"/>
                  <a:t>= </a:t>
                </a:r>
                <a:r>
                  <a:rPr lang="en-US" dirty="0" smtClean="0"/>
                  <a:t>0.91666667</a:t>
                </a:r>
              </a:p>
              <a:p>
                <a:pPr marL="0" indent="0">
                  <a:buNone/>
                </a:pPr>
                <a:r>
                  <a:rPr lang="en-US" dirty="0" smtClean="0"/>
                  <a:t>Which we will round to 92</a:t>
                </a:r>
              </a:p>
              <a:p>
                <a:pPr fontAlgn="base"/>
                <a:r>
                  <a:rPr lang="en-US" dirty="0" smtClean="0"/>
                  <a:t>The </a:t>
                </a:r>
                <a:r>
                  <a:rPr lang="en-US" dirty="0"/>
                  <a:t>content and sidebar </a:t>
                </a:r>
                <a:r>
                  <a:rPr lang="en-US" dirty="0" smtClean="0"/>
                  <a:t>areas are </a:t>
                </a:r>
                <a:r>
                  <a:rPr lang="en-US" dirty="0"/>
                  <a:t>within the 880-pixel-wide wrapper </a:t>
                </a:r>
                <a:r>
                  <a:rPr lang="en-US" dirty="0" smtClean="0"/>
                  <a:t>div, </a:t>
                </a:r>
                <a:r>
                  <a:rPr lang="en-US" dirty="0"/>
                  <a:t>we need to find the percentages of these relative to this </a:t>
                </a:r>
                <a:r>
                  <a:rPr lang="en-US" dirty="0" smtClean="0"/>
                  <a:t>div so:</a:t>
                </a:r>
                <a:endParaRPr lang="en-US" dirty="0"/>
              </a:p>
              <a:p>
                <a:pPr fontAlgn="base"/>
                <a:r>
                  <a:rPr lang="en-US" dirty="0"/>
                  <a:t>640 pixels ÷ 880 pixels = 0.727272 → 73%</a:t>
                </a:r>
              </a:p>
              <a:p>
                <a:pPr fontAlgn="base"/>
                <a:r>
                  <a:rPr lang="en-US" dirty="0"/>
                  <a:t>220 pixels ÷ 880 pixels = 0.25 → 25%</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1362" t="-2000" r="-2079"/>
                </a:stretch>
              </a:blipFill>
            </p:spPr>
            <p:txBody>
              <a:bodyPr/>
              <a:lstStyle/>
              <a:p>
                <a:r>
                  <a:rPr lang="en-US">
                    <a:noFill/>
                  </a:rPr>
                  <a:t> </a:t>
                </a:r>
              </a:p>
            </p:txBody>
          </p:sp>
        </mc:Fallback>
      </mc:AlternateContent>
    </p:spTree>
    <p:extLst>
      <p:ext uri="{BB962C8B-B14F-4D97-AF65-F5344CB8AC3E}">
        <p14:creationId xmlns:p14="http://schemas.microsoft.com/office/powerpoint/2010/main" val="40120073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Why consider Fluid Layout</a:t>
            </a:r>
            <a:endParaRPr lang="en-US" sz="3600" dirty="0"/>
          </a:p>
        </p:txBody>
      </p:sp>
      <p:sp>
        <p:nvSpPr>
          <p:cNvPr id="3" name="Content Placeholder 2"/>
          <p:cNvSpPr>
            <a:spLocks noGrp="1"/>
          </p:cNvSpPr>
          <p:nvPr>
            <p:ph sz="quarter" idx="1"/>
          </p:nvPr>
        </p:nvSpPr>
        <p:spPr>
          <a:xfrm>
            <a:off x="301752" y="1527048"/>
            <a:ext cx="8503920" cy="2054352"/>
          </a:xfrm>
        </p:spPr>
        <p:txBody>
          <a:bodyPr/>
          <a:lstStyle/>
          <a:p>
            <a:r>
              <a:rPr lang="en-US" dirty="0"/>
              <a:t>In a fluid website layout, also referred to as a liquid layout, the majority of the </a:t>
            </a:r>
            <a:r>
              <a:rPr lang="en-US" dirty="0" smtClean="0"/>
              <a:t>components </a:t>
            </a:r>
            <a:r>
              <a:rPr lang="en-US" dirty="0"/>
              <a:t>have percentage widths, and thus adjust to the user’s screen resolution.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200400"/>
            <a:ext cx="1752600" cy="3245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855" y="3006278"/>
            <a:ext cx="4707681" cy="36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47609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Fixed-Width Layout</a:t>
            </a:r>
            <a:endParaRPr lang="en-US" sz="3600" dirty="0"/>
          </a:p>
        </p:txBody>
      </p:sp>
      <p:grpSp>
        <p:nvGrpSpPr>
          <p:cNvPr id="4" name="Group 3"/>
          <p:cNvGrpSpPr/>
          <p:nvPr/>
        </p:nvGrpSpPr>
        <p:grpSpPr>
          <a:xfrm>
            <a:off x="381000" y="1447800"/>
            <a:ext cx="6572250" cy="4838701"/>
            <a:chOff x="762000" y="1643063"/>
            <a:chExt cx="6191250" cy="4643438"/>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43063"/>
              <a:ext cx="6191250" cy="464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406537" y="4341167"/>
              <a:ext cx="4902176" cy="461665"/>
            </a:xfrm>
            <a:prstGeom prst="rect">
              <a:avLst/>
            </a:prstGeom>
            <a:noFill/>
          </p:spPr>
          <p:txBody>
            <a:bodyPr wrap="none" rtlCol="0">
              <a:spAutoFit/>
            </a:bodyPr>
            <a:lstStyle/>
            <a:p>
              <a:r>
                <a:rPr lang="en-US" sz="2400" b="1" dirty="0" smtClean="0">
                  <a:solidFill>
                    <a:srgbClr val="FF0000"/>
                  </a:solidFill>
                </a:rPr>
                <a:t>520 + 20 + 200 + 20 + 200 = 960 pixels</a:t>
              </a:r>
              <a:endParaRPr lang="en-US" sz="2400" b="1" dirty="0">
                <a:solidFill>
                  <a:srgbClr val="FF0000"/>
                </a:solidFill>
              </a:endParaRPr>
            </a:p>
          </p:txBody>
        </p:sp>
      </p:grpSp>
    </p:spTree>
    <p:extLst>
      <p:ext uri="{BB962C8B-B14F-4D97-AF65-F5344CB8AC3E}">
        <p14:creationId xmlns:p14="http://schemas.microsoft.com/office/powerpoint/2010/main" val="32388804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Fluid Layout</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3999"/>
            <a:ext cx="6419850"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95400" y="4191000"/>
            <a:ext cx="1851789" cy="369332"/>
          </a:xfrm>
          <a:prstGeom prst="rect">
            <a:avLst/>
          </a:prstGeom>
          <a:noFill/>
        </p:spPr>
        <p:txBody>
          <a:bodyPr wrap="none" rtlCol="0">
            <a:spAutoFit/>
          </a:bodyPr>
          <a:lstStyle/>
          <a:p>
            <a:r>
              <a:rPr lang="en-US" b="1" dirty="0" smtClean="0">
                <a:solidFill>
                  <a:srgbClr val="FF0000"/>
                </a:solidFill>
              </a:rPr>
              <a:t>520/960=54%</a:t>
            </a:r>
            <a:endParaRPr lang="en-US" b="1" dirty="0">
              <a:solidFill>
                <a:srgbClr val="FF0000"/>
              </a:solidFill>
            </a:endParaRPr>
          </a:p>
        </p:txBody>
      </p:sp>
      <p:sp>
        <p:nvSpPr>
          <p:cNvPr id="5" name="TextBox 4"/>
          <p:cNvSpPr txBox="1"/>
          <p:nvPr/>
        </p:nvSpPr>
        <p:spPr>
          <a:xfrm>
            <a:off x="4495800" y="3929061"/>
            <a:ext cx="2470548" cy="369332"/>
          </a:xfrm>
          <a:prstGeom prst="rect">
            <a:avLst/>
          </a:prstGeom>
          <a:noFill/>
        </p:spPr>
        <p:txBody>
          <a:bodyPr wrap="none" rtlCol="0">
            <a:spAutoFit/>
          </a:bodyPr>
          <a:lstStyle/>
          <a:p>
            <a:r>
              <a:rPr lang="en-US" b="1" dirty="0" smtClean="0">
                <a:solidFill>
                  <a:srgbClr val="FF0000"/>
                </a:solidFill>
              </a:rPr>
              <a:t>200px/960px=20%</a:t>
            </a:r>
            <a:endParaRPr lang="en-US" b="1" dirty="0">
              <a:solidFill>
                <a:srgbClr val="FF0000"/>
              </a:solidFill>
            </a:endParaRPr>
          </a:p>
        </p:txBody>
      </p:sp>
      <p:sp>
        <p:nvSpPr>
          <p:cNvPr id="6" name="TextBox 5"/>
          <p:cNvSpPr txBox="1"/>
          <p:nvPr/>
        </p:nvSpPr>
        <p:spPr>
          <a:xfrm>
            <a:off x="4038600" y="5410200"/>
            <a:ext cx="2146742" cy="369332"/>
          </a:xfrm>
          <a:prstGeom prst="rect">
            <a:avLst/>
          </a:prstGeom>
          <a:noFill/>
        </p:spPr>
        <p:txBody>
          <a:bodyPr wrap="none" rtlCol="0">
            <a:spAutoFit/>
          </a:bodyPr>
          <a:lstStyle/>
          <a:p>
            <a:r>
              <a:rPr lang="en-US" b="1" dirty="0" smtClean="0">
                <a:solidFill>
                  <a:srgbClr val="FF0000"/>
                </a:solidFill>
              </a:rPr>
              <a:t>20px/960px=2%</a:t>
            </a:r>
            <a:endParaRPr lang="en-US" b="1" dirty="0">
              <a:solidFill>
                <a:srgbClr val="FF0000"/>
              </a:solidFill>
            </a:endParaRPr>
          </a:p>
        </p:txBody>
      </p:sp>
    </p:spTree>
    <p:extLst>
      <p:ext uri="{BB962C8B-B14F-4D97-AF65-F5344CB8AC3E}">
        <p14:creationId xmlns:p14="http://schemas.microsoft.com/office/powerpoint/2010/main" val="32040874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Relative Units</a:t>
            </a:r>
            <a:endParaRPr lang="en-US" sz="3600" dirty="0"/>
          </a:p>
        </p:txBody>
      </p:sp>
      <p:sp>
        <p:nvSpPr>
          <p:cNvPr id="3" name="Content Placeholder 2"/>
          <p:cNvSpPr>
            <a:spLocks noGrp="1"/>
          </p:cNvSpPr>
          <p:nvPr>
            <p:ph sz="quarter" idx="1"/>
          </p:nvPr>
        </p:nvSpPr>
        <p:spPr>
          <a:xfrm>
            <a:off x="301752" y="1527048"/>
            <a:ext cx="8503920" cy="4721352"/>
          </a:xfrm>
        </p:spPr>
        <p:txBody>
          <a:bodyPr>
            <a:normAutofit fontScale="92500" lnSpcReduction="20000"/>
          </a:bodyPr>
          <a:lstStyle/>
          <a:p>
            <a:r>
              <a:rPr lang="en-US" dirty="0"/>
              <a:t>Relative layouts are accomplished by using a relative unit like the </a:t>
            </a:r>
            <a:r>
              <a:rPr lang="en-US" dirty="0" err="1"/>
              <a:t>em</a:t>
            </a:r>
            <a:r>
              <a:rPr lang="en-US" dirty="0"/>
              <a:t> or the percent ("%"). </a:t>
            </a:r>
            <a:endParaRPr lang="en-US" dirty="0" smtClean="0"/>
          </a:p>
          <a:p>
            <a:r>
              <a:rPr lang="en-US" dirty="0" smtClean="0"/>
              <a:t>The </a:t>
            </a:r>
            <a:r>
              <a:rPr lang="en-US" dirty="0" err="1"/>
              <a:t>em</a:t>
            </a:r>
            <a:r>
              <a:rPr lang="en-US" dirty="0"/>
              <a:t> is basically the height of the font being used on the page. </a:t>
            </a:r>
            <a:endParaRPr lang="en-US" dirty="0" smtClean="0"/>
          </a:p>
          <a:p>
            <a:r>
              <a:rPr lang="en-US" dirty="0" smtClean="0"/>
              <a:t>It </a:t>
            </a:r>
            <a:r>
              <a:rPr lang="en-US" dirty="0"/>
              <a:t>is considered relative because a 16 point font has a different height from, say, a 12 point font. </a:t>
            </a:r>
            <a:endParaRPr lang="en-US" dirty="0" smtClean="0"/>
          </a:p>
          <a:p>
            <a:r>
              <a:rPr lang="en-US" dirty="0" smtClean="0"/>
              <a:t>The </a:t>
            </a:r>
            <a:r>
              <a:rPr lang="en-US" dirty="0"/>
              <a:t>percent has the normal meaning you are used to from mathematics. That is, if the width of the page is set to 80%, it means 80% of the maximum width it can have. </a:t>
            </a:r>
            <a:endParaRPr lang="en-US" dirty="0" smtClean="0"/>
          </a:p>
          <a:p>
            <a:r>
              <a:rPr lang="en-US" dirty="0" smtClean="0"/>
              <a:t>It's </a:t>
            </a:r>
            <a:r>
              <a:rPr lang="en-US" dirty="0"/>
              <a:t>regarded as relative since the maximum width varies depending on how big your browser window is</a:t>
            </a:r>
            <a:r>
              <a:rPr lang="en-US" dirty="0" smtClean="0"/>
              <a:t>.</a:t>
            </a:r>
          </a:p>
          <a:p>
            <a:r>
              <a:rPr lang="en-US" dirty="0"/>
              <a:t>The term “</a:t>
            </a:r>
            <a:r>
              <a:rPr lang="en-US" dirty="0" err="1"/>
              <a:t>em</a:t>
            </a:r>
            <a:r>
              <a:rPr lang="en-US" dirty="0"/>
              <a:t>” is a reference to the Letter “M” in written form.</a:t>
            </a:r>
          </a:p>
          <a:p>
            <a:endParaRPr lang="en-US" dirty="0"/>
          </a:p>
        </p:txBody>
      </p:sp>
    </p:spTree>
    <p:extLst>
      <p:ext uri="{BB962C8B-B14F-4D97-AF65-F5344CB8AC3E}">
        <p14:creationId xmlns:p14="http://schemas.microsoft.com/office/powerpoint/2010/main" val="24938338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is an </a:t>
            </a:r>
            <a:r>
              <a:rPr lang="en-US" sz="3600" dirty="0" err="1" smtClean="0"/>
              <a:t>em</a:t>
            </a:r>
            <a:r>
              <a:rPr lang="en-US" sz="3600" dirty="0" smtClean="0"/>
              <a:t> unit?</a:t>
            </a:r>
            <a:endParaRPr lang="en-US" sz="3600" dirty="0"/>
          </a:p>
        </p:txBody>
      </p:sp>
      <p:sp>
        <p:nvSpPr>
          <p:cNvPr id="3" name="Content Placeholder 2"/>
          <p:cNvSpPr>
            <a:spLocks noGrp="1"/>
          </p:cNvSpPr>
          <p:nvPr>
            <p:ph sz="quarter" idx="1"/>
          </p:nvPr>
        </p:nvSpPr>
        <p:spPr/>
        <p:txBody>
          <a:bodyPr/>
          <a:lstStyle/>
          <a:p>
            <a:r>
              <a:rPr lang="en-US" b="1" dirty="0" smtClean="0"/>
              <a:t>“</a:t>
            </a:r>
            <a:r>
              <a:rPr lang="en-US" b="1" dirty="0"/>
              <a:t>Ems” (</a:t>
            </a:r>
            <a:r>
              <a:rPr lang="en-US" b="1" dirty="0" err="1"/>
              <a:t>em</a:t>
            </a:r>
            <a:r>
              <a:rPr lang="en-US" b="1" dirty="0"/>
              <a:t>):</a:t>
            </a:r>
            <a:r>
              <a:rPr lang="en-US" dirty="0"/>
              <a:t> The “</a:t>
            </a:r>
            <a:r>
              <a:rPr lang="en-US" dirty="0" err="1"/>
              <a:t>em</a:t>
            </a:r>
            <a:r>
              <a:rPr lang="en-US" dirty="0"/>
              <a:t>” is a scalable unit that is used in web document media. An </a:t>
            </a:r>
            <a:r>
              <a:rPr lang="en-US" dirty="0" err="1"/>
              <a:t>em</a:t>
            </a:r>
            <a:r>
              <a:rPr lang="en-US" dirty="0"/>
              <a:t> is equal to the current font-size, for instance, if the font-size of the document is 12pt, 1em is equal to 12pt. Ems are scalable in nature, so 2em would equal 24pt, .5em would equal 6pt, etc. Ems are becoming increasingly popular in web documents due to scalability and their mobile-device-friendly nature.</a:t>
            </a:r>
          </a:p>
          <a:p>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648200"/>
            <a:ext cx="68580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0054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9094"/>
            <a:ext cx="47625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819400"/>
            <a:ext cx="476250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r"/>
            <a:r>
              <a:rPr lang="en-US" dirty="0" smtClean="0"/>
              <a:t>Example Layouts</a:t>
            </a:r>
            <a:endParaRPr lang="en-US" dirty="0"/>
          </a:p>
        </p:txBody>
      </p:sp>
    </p:spTree>
    <p:extLst>
      <p:ext uri="{BB962C8B-B14F-4D97-AF65-F5344CB8AC3E}">
        <p14:creationId xmlns:p14="http://schemas.microsoft.com/office/powerpoint/2010/main" val="41386691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Factors to consider in Layout</a:t>
            </a:r>
            <a:endParaRPr lang="en-US" sz="3600" dirty="0"/>
          </a:p>
        </p:txBody>
      </p:sp>
      <p:sp>
        <p:nvSpPr>
          <p:cNvPr id="3" name="Content Placeholder 2"/>
          <p:cNvSpPr>
            <a:spLocks noGrp="1"/>
          </p:cNvSpPr>
          <p:nvPr>
            <p:ph sz="quarter" idx="1"/>
          </p:nvPr>
        </p:nvSpPr>
        <p:spPr/>
        <p:txBody>
          <a:bodyPr/>
          <a:lstStyle/>
          <a:p>
            <a:pPr fontAlgn="base"/>
            <a:r>
              <a:rPr lang="en-US" dirty="0"/>
              <a:t>Screen </a:t>
            </a:r>
            <a:r>
              <a:rPr lang="en-US" dirty="0" smtClean="0"/>
              <a:t>resolution and pixel density</a:t>
            </a:r>
            <a:endParaRPr lang="en-US" dirty="0"/>
          </a:p>
          <a:p>
            <a:pPr fontAlgn="base"/>
            <a:r>
              <a:rPr lang="en-US" dirty="0"/>
              <a:t>Browser </a:t>
            </a:r>
            <a:r>
              <a:rPr lang="en-US" dirty="0" smtClean="0"/>
              <a:t>choice</a:t>
            </a:r>
            <a:endParaRPr lang="en-US" dirty="0"/>
          </a:p>
          <a:p>
            <a:pPr fontAlgn="base"/>
            <a:r>
              <a:rPr lang="en-US" dirty="0"/>
              <a:t>Whether or not the browser is </a:t>
            </a:r>
            <a:r>
              <a:rPr lang="en-US" dirty="0" smtClean="0"/>
              <a:t>maximized</a:t>
            </a:r>
            <a:endParaRPr lang="en-US" dirty="0"/>
          </a:p>
          <a:p>
            <a:pPr fontAlgn="base"/>
            <a:r>
              <a:rPr lang="en-US" dirty="0"/>
              <a:t>Extra toolbars open in the browser (History, Bookmarks, etc</a:t>
            </a:r>
            <a:r>
              <a:rPr lang="en-US" dirty="0" smtClean="0"/>
              <a:t>.)</a:t>
            </a:r>
            <a:endParaRPr lang="en-US" dirty="0"/>
          </a:p>
          <a:p>
            <a:pPr fontAlgn="base"/>
            <a:r>
              <a:rPr lang="en-US" dirty="0" smtClean="0"/>
              <a:t>The </a:t>
            </a:r>
            <a:r>
              <a:rPr lang="en-US" dirty="0"/>
              <a:t>operating system and hardware</a:t>
            </a:r>
          </a:p>
          <a:p>
            <a:endParaRPr lang="en-US" dirty="0"/>
          </a:p>
        </p:txBody>
      </p:sp>
    </p:spTree>
    <p:extLst>
      <p:ext uri="{BB962C8B-B14F-4D97-AF65-F5344CB8AC3E}">
        <p14:creationId xmlns:p14="http://schemas.microsoft.com/office/powerpoint/2010/main" val="1712961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Resources</a:t>
            </a:r>
            <a:endParaRPr lang="en-US" sz="3600" dirty="0"/>
          </a:p>
        </p:txBody>
      </p:sp>
      <p:sp>
        <p:nvSpPr>
          <p:cNvPr id="3" name="Content Placeholder 2"/>
          <p:cNvSpPr>
            <a:spLocks noGrp="1"/>
          </p:cNvSpPr>
          <p:nvPr>
            <p:ph sz="quarter" idx="1"/>
          </p:nvPr>
        </p:nvSpPr>
        <p:spPr/>
        <p:txBody>
          <a:bodyPr/>
          <a:lstStyle/>
          <a:p>
            <a:r>
              <a:rPr lang="en-US" dirty="0">
                <a:hlinkClick r:id="rId2"/>
              </a:rPr>
              <a:t>http://coding.smashingmagazine.com/2009/06/02/fixed-vs-fluid-vs-elastic-layout-whats-the-right-one-for-you</a:t>
            </a:r>
            <a:r>
              <a:rPr lang="en-US" dirty="0" smtClean="0">
                <a:hlinkClick r:id="rId2"/>
              </a:rPr>
              <a:t>/</a:t>
            </a:r>
            <a:endParaRPr lang="en-US" dirty="0" smtClean="0"/>
          </a:p>
          <a:p>
            <a:r>
              <a:rPr lang="en-US" dirty="0">
                <a:hlinkClick r:id="rId3"/>
              </a:rPr>
              <a:t>http://www.w3schools.com</a:t>
            </a:r>
            <a:r>
              <a:rPr lang="en-US" dirty="0" smtClean="0">
                <a:hlinkClick r:id="rId3"/>
              </a:rPr>
              <a:t>/</a:t>
            </a:r>
            <a:r>
              <a:rPr lang="en-US" dirty="0" smtClean="0"/>
              <a:t> </a:t>
            </a:r>
          </a:p>
          <a:p>
            <a:r>
              <a:rPr lang="en-US" dirty="0">
                <a:hlinkClick r:id="rId4"/>
              </a:rPr>
              <a:t>http://kyleschaeffer.com/development/css-font-size-em-vs-px-vs-pt-vs</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697016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Layouts that work on many devices</a:t>
            </a:r>
            <a:endParaRPr lang="en-US" sz="3600" dirty="0"/>
          </a:p>
        </p:txBody>
      </p:sp>
      <p:sp>
        <p:nvSpPr>
          <p:cNvPr id="4" name="Content Placeholder 3"/>
          <p:cNvSpPr>
            <a:spLocks noGrp="1"/>
          </p:cNvSpPr>
          <p:nvPr>
            <p:ph sz="quarter" idx="1"/>
          </p:nvPr>
        </p:nvSpPr>
        <p:spPr/>
        <p:txBody>
          <a:bodyPr/>
          <a:lstStyle/>
          <a:p>
            <a:r>
              <a:rPr lang="en-US" dirty="0" smtClean="0"/>
              <a:t>&lt;div&gt; layouts and CSS can create flexible layouts that work on various screen sizes.</a:t>
            </a:r>
          </a:p>
          <a:p>
            <a:r>
              <a:rPr lang="en-US" dirty="0" smtClean="0"/>
              <a:t>Responsive web design </a:t>
            </a:r>
            <a:r>
              <a:rPr lang="en-US" dirty="0"/>
              <a:t>is a web design approach aimed at crafting sites to provide an optimal viewing experience—easy reading and navigation with a minimum of resizing, panning, and scrolling—across a wide range of devices.</a:t>
            </a:r>
          </a:p>
        </p:txBody>
      </p:sp>
    </p:spTree>
    <p:extLst>
      <p:ext uri="{BB962C8B-B14F-4D97-AF65-F5344CB8AC3E}">
        <p14:creationId xmlns:p14="http://schemas.microsoft.com/office/powerpoint/2010/main" val="1486691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3578352" cy="2133600"/>
          </a:xfrm>
        </p:spPr>
        <p:txBody>
          <a:bodyPr>
            <a:normAutofit/>
          </a:bodyPr>
          <a:lstStyle/>
          <a:p>
            <a:r>
              <a:rPr lang="en-US" dirty="0" smtClean="0"/>
              <a:t>Responsive Web Design</a:t>
            </a:r>
            <a:br>
              <a:rPr lang="en-US" dirty="0" smtClean="0"/>
            </a:br>
            <a:r>
              <a:rPr lang="en-US" dirty="0" smtClean="0"/>
              <a:t>Layout changes to fit the device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52400"/>
            <a:ext cx="50165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8976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737600" cy="5242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00714" y="5486400"/>
            <a:ext cx="7393371" cy="584775"/>
          </a:xfrm>
          <a:prstGeom prst="rect">
            <a:avLst/>
          </a:prstGeom>
          <a:noFill/>
        </p:spPr>
        <p:txBody>
          <a:bodyPr wrap="none" rtlCol="0">
            <a:spAutoFit/>
          </a:bodyPr>
          <a:lstStyle/>
          <a:p>
            <a:r>
              <a:rPr lang="en-US" sz="3200" dirty="0" smtClean="0"/>
              <a:t>Common resolutions on various devices</a:t>
            </a:r>
            <a:endParaRPr lang="en-US" sz="3200" dirty="0"/>
          </a:p>
        </p:txBody>
      </p:sp>
    </p:spTree>
    <p:extLst>
      <p:ext uri="{BB962C8B-B14F-4D97-AF65-F5344CB8AC3E}">
        <p14:creationId xmlns:p14="http://schemas.microsoft.com/office/powerpoint/2010/main" val="3540340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Devices vary in resolution and pixel density</a:t>
            </a:r>
            <a:endParaRPr lang="en-US" dirty="0"/>
          </a:p>
        </p:txBody>
      </p:sp>
      <p:sp>
        <p:nvSpPr>
          <p:cNvPr id="3" name="Content Placeholder 2"/>
          <p:cNvSpPr>
            <a:spLocks noGrp="1"/>
          </p:cNvSpPr>
          <p:nvPr>
            <p:ph sz="quarter" idx="1"/>
          </p:nvPr>
        </p:nvSpPr>
        <p:spPr/>
        <p:txBody>
          <a:bodyPr/>
          <a:lstStyle/>
          <a:p>
            <a:r>
              <a:rPr lang="en-US" dirty="0" smtClean="0"/>
              <a:t>As hardware changes, resolution and pixel density change</a:t>
            </a:r>
          </a:p>
          <a:p>
            <a:r>
              <a:rPr lang="en-US" dirty="0" smtClean="0"/>
              <a:t>Web layout needs to be flexible and adjust to various mobile devices and new devices</a:t>
            </a:r>
          </a:p>
          <a:p>
            <a:r>
              <a:rPr lang="en-US" dirty="0"/>
              <a:t>A pixel is an abstract unit of measurement and </a:t>
            </a:r>
            <a:r>
              <a:rPr lang="en-US" dirty="0" smtClean="0"/>
              <a:t>it does not have a single </a:t>
            </a:r>
            <a:r>
              <a:rPr lang="en-US" dirty="0"/>
              <a:t>specific size</a:t>
            </a:r>
            <a:r>
              <a:rPr lang="en-US" dirty="0" smtClean="0"/>
              <a:t>.</a:t>
            </a:r>
            <a:endParaRPr lang="en-US" dirty="0"/>
          </a:p>
        </p:txBody>
      </p:sp>
    </p:spTree>
    <p:extLst>
      <p:ext uri="{BB962C8B-B14F-4D97-AF65-F5344CB8AC3E}">
        <p14:creationId xmlns:p14="http://schemas.microsoft.com/office/powerpoint/2010/main" val="423496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than one type of Pixel</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381683901"/>
              </p:ext>
            </p:extLst>
          </p:nvPr>
        </p:nvGraphicFramePr>
        <p:xfrm>
          <a:off x="533401" y="2667000"/>
          <a:ext cx="8000999" cy="2453640"/>
        </p:xfrm>
        <a:graphic>
          <a:graphicData uri="http://schemas.openxmlformats.org/drawingml/2006/table">
            <a:tbl>
              <a:tblPr firstRow="1" firstCol="1" bandRow="1"/>
              <a:tblGrid>
                <a:gridCol w="1726746">
                  <a:extLst>
                    <a:ext uri="{9D8B030D-6E8A-4147-A177-3AD203B41FA5}">
                      <a16:colId xmlns:a16="http://schemas.microsoft.com/office/drawing/2014/main" val="20000"/>
                    </a:ext>
                  </a:extLst>
                </a:gridCol>
                <a:gridCol w="2007053">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0">
                <a:tc>
                  <a:txBody>
                    <a:bodyPr/>
                    <a:lstStyle/>
                    <a:p>
                      <a:pPr marL="0" marR="0" algn="ctr">
                        <a:lnSpc>
                          <a:spcPct val="115000"/>
                        </a:lnSpc>
                        <a:spcBef>
                          <a:spcPts val="0"/>
                        </a:spcBef>
                        <a:spcAft>
                          <a:spcPts val="1000"/>
                        </a:spcAft>
                      </a:pPr>
                      <a:r>
                        <a:rPr lang="en-US" sz="2000" dirty="0">
                          <a:effectLst/>
                          <a:latin typeface="Arial"/>
                          <a:ea typeface="Times New Roman"/>
                          <a:cs typeface="Times New Roman"/>
                        </a:rPr>
                        <a:t>Device pixel</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a:effectLst/>
                          <a:latin typeface="Arial"/>
                          <a:ea typeface="Times New Roman"/>
                          <a:cs typeface="Times New Roman"/>
                        </a:rPr>
                        <a:t>Reference pixel</a:t>
                      </a:r>
                      <a:endParaRPr lang="en-US" sz="20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a:effectLst/>
                          <a:latin typeface="Arial"/>
                          <a:ea typeface="Times New Roman"/>
                          <a:cs typeface="Times New Roman"/>
                        </a:rPr>
                        <a:t>CSS pixel</a:t>
                      </a:r>
                      <a:endParaRPr lang="en-US" sz="20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a:effectLst/>
                          <a:latin typeface="Arial"/>
                          <a:ea typeface="Times New Roman"/>
                          <a:cs typeface="Times New Roman"/>
                        </a:rPr>
                        <a:t>Bitmap pixel</a:t>
                      </a:r>
                      <a:endParaRPr lang="en-US" sz="20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nSpc>
                          <a:spcPct val="115000"/>
                        </a:lnSpc>
                        <a:spcBef>
                          <a:spcPts val="0"/>
                        </a:spcBef>
                        <a:spcAft>
                          <a:spcPts val="1000"/>
                        </a:spcAft>
                      </a:pPr>
                      <a:r>
                        <a:rPr lang="en-US" sz="2000" dirty="0">
                          <a:solidFill>
                            <a:srgbClr val="FF0000"/>
                          </a:solidFill>
                          <a:effectLst/>
                          <a:latin typeface="Arial"/>
                          <a:ea typeface="Times New Roman"/>
                          <a:cs typeface="Times New Roman"/>
                        </a:rPr>
                        <a:t>The smallest physical unit in a display</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dirty="0">
                          <a:solidFill>
                            <a:srgbClr val="FF0000"/>
                          </a:solidFill>
                          <a:effectLst/>
                          <a:latin typeface="Arial"/>
                          <a:ea typeface="Times New Roman"/>
                          <a:cs typeface="Times New Roman"/>
                        </a:rPr>
                        <a:t>Reference pixels are based on an optical reference unit and developed by the w3c</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dirty="0" smtClean="0">
                          <a:solidFill>
                            <a:srgbClr val="FF0000"/>
                          </a:solidFill>
                          <a:effectLst/>
                          <a:latin typeface="Arial"/>
                          <a:ea typeface="Times New Roman"/>
                          <a:cs typeface="Times New Roman"/>
                        </a:rPr>
                        <a:t>CSS pixel </a:t>
                      </a:r>
                      <a:r>
                        <a:rPr lang="en-US" sz="2000" dirty="0">
                          <a:solidFill>
                            <a:srgbClr val="FF0000"/>
                          </a:solidFill>
                          <a:effectLst/>
                          <a:latin typeface="Arial"/>
                          <a:ea typeface="Times New Roman"/>
                          <a:cs typeface="Times New Roman"/>
                        </a:rPr>
                        <a:t>is a unit of measure</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dirty="0">
                          <a:solidFill>
                            <a:srgbClr val="FF0000"/>
                          </a:solidFill>
                          <a:effectLst/>
                          <a:latin typeface="Arial"/>
                          <a:ea typeface="Times New Roman"/>
                          <a:cs typeface="Times New Roman"/>
                        </a:rPr>
                        <a:t>The smallest unit of data in a raster image.</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79130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 Popular Page Layout using &lt;div&gt;</a:t>
            </a:r>
            <a:endParaRPr lang="en-US" sz="3600" dirty="0"/>
          </a:p>
        </p:txBody>
      </p:sp>
      <p:sp>
        <p:nvSpPr>
          <p:cNvPr id="3" name="Content Placeholder 2"/>
          <p:cNvSpPr>
            <a:spLocks noGrp="1"/>
          </p:cNvSpPr>
          <p:nvPr>
            <p:ph sz="quarter" idx="1"/>
          </p:nvPr>
        </p:nvSpPr>
        <p:spPr>
          <a:xfrm>
            <a:off x="301752" y="1527048"/>
            <a:ext cx="8503920" cy="835152"/>
          </a:xfrm>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6765136" cy="4085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0594" y="3490664"/>
            <a:ext cx="5069665" cy="2599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05846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5158</TotalTime>
  <Words>1222</Words>
  <Application>Microsoft Office PowerPoint</Application>
  <PresentationFormat>On-screen Show (4:3)</PresentationFormat>
  <Paragraphs>125</Paragraphs>
  <Slides>31</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31</vt:i4>
      </vt:variant>
    </vt:vector>
  </HeadingPairs>
  <TitlesOfParts>
    <vt:vector size="44" baseType="lpstr">
      <vt:lpstr>Adobe Heiti Std R</vt:lpstr>
      <vt:lpstr>Arial</vt:lpstr>
      <vt:lpstr>Calibri</vt:lpstr>
      <vt:lpstr>Cambria Math</vt:lpstr>
      <vt:lpstr>Corbel</vt:lpstr>
      <vt:lpstr>Georgia</vt:lpstr>
      <vt:lpstr>Tekton Pro Cond</vt:lpstr>
      <vt:lpstr>Times New Roman</vt:lpstr>
      <vt:lpstr>verdana</vt:lpstr>
      <vt:lpstr>Wingdings</vt:lpstr>
      <vt:lpstr>Wingdings 2</vt:lpstr>
      <vt:lpstr>Civic</vt:lpstr>
      <vt:lpstr>Custom Design</vt:lpstr>
      <vt:lpstr>Web Page Layout</vt:lpstr>
      <vt:lpstr>Website Layouts</vt:lpstr>
      <vt:lpstr>Example Layouts</vt:lpstr>
      <vt:lpstr>Layouts that work on many devices</vt:lpstr>
      <vt:lpstr>Responsive Web Design Layout changes to fit the device</vt:lpstr>
      <vt:lpstr>PowerPoint Presentation</vt:lpstr>
      <vt:lpstr>Devices vary in resolution and pixel density</vt:lpstr>
      <vt:lpstr>More than one type of Pixel</vt:lpstr>
      <vt:lpstr>A Popular Page Layout using &lt;div&gt;</vt:lpstr>
      <vt:lpstr>&lt;div&gt; defined</vt:lpstr>
      <vt:lpstr>PowerPoint Presentation</vt:lpstr>
      <vt:lpstr>PowerPoint Presentation</vt:lpstr>
      <vt:lpstr>The Power of &lt;div&gt;</vt:lpstr>
      <vt:lpstr>&lt;div&gt; tag and attributes</vt:lpstr>
      <vt:lpstr>Some examples of global attributes</vt:lpstr>
      <vt:lpstr>&lt;header&gt; &lt;footer&gt; &lt;nav&gt; are new in html5</vt:lpstr>
      <vt:lpstr>Semantic elements</vt:lpstr>
      <vt:lpstr>Container elements</vt:lpstr>
      <vt:lpstr>CSS for div</vt:lpstr>
      <vt:lpstr>Why use Fixed Layout</vt:lpstr>
      <vt:lpstr>Fixed Layout in Pixels</vt:lpstr>
      <vt:lpstr>Fixed Layout in Pixels</vt:lpstr>
      <vt:lpstr>From Fixed to Fluid</vt:lpstr>
      <vt:lpstr>From Fixed Layout to Fluid</vt:lpstr>
      <vt:lpstr>Why consider Fluid Layout</vt:lpstr>
      <vt:lpstr>Fixed-Width Layout</vt:lpstr>
      <vt:lpstr>Fluid Layout</vt:lpstr>
      <vt:lpstr>Relative Units</vt:lpstr>
      <vt:lpstr>What is an em unit?</vt:lpstr>
      <vt:lpstr>Factors to consider in Layout</vt:lpstr>
      <vt:lpstr>Resources</vt:lpstr>
    </vt:vector>
  </TitlesOfParts>
  <Company>Dare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Page Layout and Div Tags</dc:title>
  <dc:creator>stevensna</dc:creator>
  <cp:lastModifiedBy>Oviedo, Pamela R.</cp:lastModifiedBy>
  <cp:revision>51</cp:revision>
  <dcterms:created xsi:type="dcterms:W3CDTF">2014-01-19T15:11:45Z</dcterms:created>
  <dcterms:modified xsi:type="dcterms:W3CDTF">2018-05-14T17:22:28Z</dcterms:modified>
</cp:coreProperties>
</file>